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4" r:id="rId4"/>
    <p:sldId id="261" r:id="rId5"/>
    <p:sldId id="260" r:id="rId6"/>
    <p:sldId id="285" r:id="rId7"/>
    <p:sldId id="262" r:id="rId8"/>
    <p:sldId id="263" r:id="rId9"/>
    <p:sldId id="264" r:id="rId10"/>
    <p:sldId id="272" r:id="rId11"/>
    <p:sldId id="265" r:id="rId12"/>
    <p:sldId id="269" r:id="rId13"/>
    <p:sldId id="270" r:id="rId14"/>
    <p:sldId id="271" r:id="rId15"/>
    <p:sldId id="273" r:id="rId16"/>
    <p:sldId id="274" r:id="rId17"/>
    <p:sldId id="276" r:id="rId18"/>
    <p:sldId id="275" r:id="rId19"/>
    <p:sldId id="277" r:id="rId20"/>
    <p:sldId id="283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99FF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20.png"/><Relationship Id="rId5" Type="http://schemas.openxmlformats.org/officeDocument/2006/relationships/image" Target="../media/image22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41558_128-p-fon-matematika-1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33" y="-31205"/>
            <a:ext cx="9174066" cy="688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50" y="980728"/>
            <a:ext cx="86733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Фантастическая математика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курсе РТВ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(Развитие Творческого Воображения)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703" y="3068960"/>
            <a:ext cx="385791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Мякишева Елена Юрьевна,</a:t>
            </a:r>
          </a:p>
          <a:p>
            <a:r>
              <a:rPr lang="ru-RU" sz="2400" dirty="0" smtClean="0"/>
              <a:t>учитель </a:t>
            </a:r>
            <a:r>
              <a:rPr lang="ru-RU" sz="2400" b="1" dirty="0" smtClean="0"/>
              <a:t> </a:t>
            </a:r>
            <a:r>
              <a:rPr lang="ru-RU" sz="2400" dirty="0" smtClean="0"/>
              <a:t>начальных классов</a:t>
            </a:r>
          </a:p>
          <a:p>
            <a:r>
              <a:rPr lang="ru-RU" sz="2400" dirty="0" smtClean="0"/>
              <a:t>МБОУ «Белая СОШ»</a:t>
            </a:r>
          </a:p>
          <a:p>
            <a:r>
              <a:rPr lang="ru-RU" sz="2400" dirty="0" smtClean="0"/>
              <a:t>Иркутская область</a:t>
            </a:r>
          </a:p>
          <a:p>
            <a:r>
              <a:rPr lang="ru-RU" sz="2400" dirty="0" smtClean="0"/>
              <a:t>              2021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2276872"/>
            <a:ext cx="8424936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2</a:t>
            </a:r>
            <a:r>
              <a:rPr lang="ru-RU" sz="2400" dirty="0" smtClean="0"/>
              <a:t>. Выбрать объект, от которого будем брать необходимые элементы (</a:t>
            </a:r>
            <a:r>
              <a:rPr lang="ru-RU" sz="2400" b="1" dirty="0" smtClean="0"/>
              <a:t>«донор»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412776"/>
            <a:ext cx="8424936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1</a:t>
            </a:r>
            <a:r>
              <a:rPr lang="ru-RU" sz="2400" dirty="0" smtClean="0"/>
              <a:t>. </a:t>
            </a:r>
            <a:r>
              <a:rPr lang="ru-RU" sz="2400" b="1" dirty="0" smtClean="0"/>
              <a:t>Выбрать объект, </a:t>
            </a:r>
            <a:r>
              <a:rPr lang="ru-RU" sz="2400" dirty="0" smtClean="0"/>
              <a:t>который необходимо изменить.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140968"/>
            <a:ext cx="8424936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3</a:t>
            </a:r>
            <a:r>
              <a:rPr lang="ru-RU" sz="2400" dirty="0" smtClean="0"/>
              <a:t>. </a:t>
            </a:r>
            <a:r>
              <a:rPr lang="ru-RU" sz="2400" b="1" dirty="0" smtClean="0"/>
              <a:t>Перенести на изменяемый объект </a:t>
            </a:r>
            <a:r>
              <a:rPr lang="ru-RU" sz="2400" dirty="0" smtClean="0"/>
              <a:t>от «донора» элемент, которого у него нет.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4077072"/>
            <a:ext cx="8352928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4</a:t>
            </a:r>
            <a:r>
              <a:rPr lang="ru-RU" sz="2400" dirty="0" smtClean="0"/>
              <a:t>. </a:t>
            </a:r>
            <a:r>
              <a:rPr lang="ru-RU" sz="2400" b="1" dirty="0" smtClean="0"/>
              <a:t>Изменить функционирование </a:t>
            </a:r>
            <a:r>
              <a:rPr lang="ru-RU" sz="2400" dirty="0" smtClean="0"/>
              <a:t>объекта и/или окружающую среду так, чтобы полученный объект был жизнеспособен.</a:t>
            </a:r>
            <a:endParaRPr lang="ru-RU" sz="2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7544" y="5013176"/>
            <a:ext cx="8352928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5</a:t>
            </a:r>
            <a:r>
              <a:rPr lang="ru-RU" sz="2400" dirty="0" smtClean="0"/>
              <a:t>. Описать </a:t>
            </a:r>
            <a:r>
              <a:rPr lang="ru-RU" sz="2400" b="1" dirty="0" smtClean="0"/>
              <a:t>жизнедеятельность объекта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776" y="22370"/>
            <a:ext cx="676116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8" y="18539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2708920"/>
            <a:ext cx="187220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ДОНОР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92280" y="2636912"/>
            <a:ext cx="1872208" cy="201622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3140968"/>
            <a:ext cx="288032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Функция/Действия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1412776"/>
            <a:ext cx="2808312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Элементы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4869160"/>
            <a:ext cx="2952328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Свойства/Признаки</a:t>
            </a:r>
            <a:endParaRPr lang="ru-RU" sz="2400" b="1" dirty="0"/>
          </a:p>
        </p:txBody>
      </p:sp>
      <p:sp>
        <p:nvSpPr>
          <p:cNvPr id="10" name="Стрелка вниз 9"/>
          <p:cNvSpPr/>
          <p:nvPr/>
        </p:nvSpPr>
        <p:spPr>
          <a:xfrm rot="14885687">
            <a:off x="2439478" y="2041670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496325">
            <a:off x="2252983" y="4471061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7873302">
            <a:off x="6328703" y="2078744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4455569">
            <a:off x="6327909" y="4489943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385468" y="3167260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6327910" y="3121791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12447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ФАНТАСТИЧЕСКОЕ  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СЛОЖЕНИЕ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8" y="18539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klike.net/uploads/posts/2019-06/1561279319_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8580" r="88144"/>
                    </a14:imgEffect>
                  </a14:imgLayer>
                </a14:imgProps>
              </a:ext>
            </a:extLst>
          </a:blip>
          <a:srcRect r="9479"/>
          <a:stretch>
            <a:fillRect/>
          </a:stretch>
        </p:blipFill>
        <p:spPr bwMode="auto">
          <a:xfrm>
            <a:off x="6732240" y="2060848"/>
            <a:ext cx="2411760" cy="266429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2708920"/>
            <a:ext cx="187220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ДОНОР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3140968"/>
            <a:ext cx="288032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Функция/Действия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1412776"/>
            <a:ext cx="2808312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Элементы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4941168"/>
            <a:ext cx="2952328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Свойства/Признаки</a:t>
            </a:r>
            <a:endParaRPr lang="ru-RU" sz="2400" b="1" dirty="0"/>
          </a:p>
        </p:txBody>
      </p:sp>
      <p:sp>
        <p:nvSpPr>
          <p:cNvPr id="10" name="Стрелка вниз 9"/>
          <p:cNvSpPr/>
          <p:nvPr/>
        </p:nvSpPr>
        <p:spPr>
          <a:xfrm rot="14885687">
            <a:off x="2439478" y="2041670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496325">
            <a:off x="2252983" y="4471061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7873302">
            <a:off x="6328703" y="2078744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4455569">
            <a:off x="6327909" y="4489943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385468" y="3167260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6327910" y="3121791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76"/>
            <a:ext cx="676116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8" y="18539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s://w7.pngwing.com/pngs/280/268/png-transparent-eastern-bluebird-yard-animals-songbird-faun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503" l="0" r="9967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708919"/>
            <a:ext cx="2136445" cy="2171279"/>
          </a:xfrm>
          <a:prstGeom prst="rect">
            <a:avLst/>
          </a:prstGeom>
          <a:noFill/>
        </p:spPr>
      </p:pic>
      <p:pic>
        <p:nvPicPr>
          <p:cNvPr id="26626" name="Picture 2" descr="https://klike.net/uploads/posts/2019-06/1561279319_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8736" r="88144"/>
                    </a14:imgEffect>
                  </a14:imgLayer>
                </a14:imgProps>
              </a:ext>
            </a:extLst>
          </a:blip>
          <a:srcRect r="9479"/>
          <a:stretch>
            <a:fillRect/>
          </a:stretch>
        </p:blipFill>
        <p:spPr bwMode="auto">
          <a:xfrm>
            <a:off x="6732240" y="2060848"/>
            <a:ext cx="2411760" cy="266429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131840" y="3140968"/>
            <a:ext cx="288032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Функция/Действия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1412776"/>
            <a:ext cx="2808312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Элементы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4941168"/>
            <a:ext cx="2952328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Свойства/Признаки</a:t>
            </a:r>
            <a:endParaRPr lang="ru-RU" sz="2400" b="1" dirty="0"/>
          </a:p>
        </p:txBody>
      </p:sp>
      <p:sp>
        <p:nvSpPr>
          <p:cNvPr id="10" name="Стрелка вниз 9"/>
          <p:cNvSpPr/>
          <p:nvPr/>
        </p:nvSpPr>
        <p:spPr>
          <a:xfrm rot="14885687">
            <a:off x="2439478" y="2041670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496325">
            <a:off x="2252983" y="4471061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7873302">
            <a:off x="6328703" y="2078744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4455569">
            <a:off x="6327909" y="4489943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385468" y="3167260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6327910" y="3121791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563" y="-8925"/>
            <a:ext cx="676116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8" y="18539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s://w7.pngwing.com/pngs/280/268/png-transparent-eastern-bluebird-yard-animals-songbird-faun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8919"/>
            <a:ext cx="2136445" cy="2171279"/>
          </a:xfrm>
          <a:prstGeom prst="rect">
            <a:avLst/>
          </a:prstGeom>
          <a:noFill/>
        </p:spPr>
      </p:pic>
      <p:pic>
        <p:nvPicPr>
          <p:cNvPr id="26626" name="Picture 2" descr="https://klike.net/uploads/posts/2019-06/1561279319_22.jpg"/>
          <p:cNvPicPr>
            <a:picLocks noChangeAspect="1" noChangeArrowheads="1"/>
          </p:cNvPicPr>
          <p:nvPr/>
        </p:nvPicPr>
        <p:blipFill>
          <a:blip r:embed="rId4" cstate="print"/>
          <a:srcRect r="9479"/>
          <a:stretch>
            <a:fillRect/>
          </a:stretch>
        </p:blipFill>
        <p:spPr bwMode="auto">
          <a:xfrm>
            <a:off x="6732240" y="2060848"/>
            <a:ext cx="2411760" cy="266429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131840" y="3140968"/>
            <a:ext cx="288032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Функция/Действия</a:t>
            </a:r>
          </a:p>
          <a:p>
            <a:pPr algn="ctr"/>
            <a:r>
              <a:rPr lang="ru-RU" dirty="0" smtClean="0"/>
              <a:t>Летает, поёт, вьёт гнёзда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1412776"/>
            <a:ext cx="2808312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Элементы</a:t>
            </a:r>
          </a:p>
          <a:p>
            <a:pPr algn="ctr"/>
            <a:r>
              <a:rPr lang="ru-RU" dirty="0" smtClean="0"/>
              <a:t>Клюв, крылья, лапки, хвост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4941168"/>
            <a:ext cx="2952328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Свойства/Признаки</a:t>
            </a:r>
          </a:p>
          <a:p>
            <a:pPr algn="ctr"/>
            <a:r>
              <a:rPr lang="ru-RU" dirty="0" smtClean="0"/>
              <a:t>Пёстрая, юркая, быстрая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4885687">
            <a:off x="2439478" y="2041670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496325">
            <a:off x="2252983" y="4471061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7873302">
            <a:off x="6328703" y="2078744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4455569">
            <a:off x="6327909" y="4489943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385468" y="3167260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6327910" y="3121791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422" y="28067"/>
            <a:ext cx="676116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8" y="18539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300192" y="1412776"/>
            <a:ext cx="2520280" cy="22322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/>
              <a:t>Процесс + </a:t>
            </a:r>
            <a:r>
              <a:rPr lang="ru-RU" dirty="0" err="1" smtClean="0"/>
              <a:t>процесс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1840" y="2492896"/>
            <a:ext cx="2808312" cy="2808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/>
              <a:t>Предмет + </a:t>
            </a:r>
            <a:r>
              <a:rPr lang="ru-RU" dirty="0" err="1" smtClean="0"/>
              <a:t>предмет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1412776"/>
            <a:ext cx="2448272" cy="23042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/>
              <a:t>Свойство + </a:t>
            </a:r>
            <a:r>
              <a:rPr lang="ru-RU" dirty="0" err="1" smtClean="0"/>
              <a:t>свойство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0192" y="3933056"/>
            <a:ext cx="2448272" cy="23762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/>
              <a:t>Предмет + процесс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4005064"/>
            <a:ext cx="2520280" cy="24482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/>
              <a:t>Процесс + свойство</a:t>
            </a:r>
            <a:endParaRPr lang="ru-RU" dirty="0"/>
          </a:p>
        </p:txBody>
      </p:sp>
      <p:pic>
        <p:nvPicPr>
          <p:cNvPr id="28674" name="Picture 2" descr="https://www.uicbs.ru/images/stories/postfaktum_2/15.01.2020/1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96952"/>
            <a:ext cx="2468960" cy="2013738"/>
          </a:xfrm>
          <a:prstGeom prst="rect">
            <a:avLst/>
          </a:prstGeom>
          <a:noFill/>
        </p:spPr>
      </p:pic>
      <p:pic>
        <p:nvPicPr>
          <p:cNvPr id="28678" name="Picture 6" descr="https://ds05.infourok.ru/uploads/ex/031c/00137793-4dc14d13/hello_html_1888e9c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844824"/>
            <a:ext cx="1668440" cy="1728192"/>
          </a:xfrm>
          <a:prstGeom prst="rect">
            <a:avLst/>
          </a:prstGeom>
          <a:noFill/>
        </p:spPr>
      </p:pic>
      <p:pic>
        <p:nvPicPr>
          <p:cNvPr id="28680" name="Picture 8" descr="https://expertology.ru/upload/medialibrary/5e5/2.jpg"/>
          <p:cNvPicPr>
            <a:picLocks noChangeAspect="1" noChangeArrowheads="1"/>
          </p:cNvPicPr>
          <p:nvPr/>
        </p:nvPicPr>
        <p:blipFill>
          <a:blip r:embed="rId5" cstate="print"/>
          <a:srcRect l="21154" t="23077" r="21154" b="5128"/>
          <a:stretch>
            <a:fillRect/>
          </a:stretch>
        </p:blipFill>
        <p:spPr bwMode="auto">
          <a:xfrm>
            <a:off x="755576" y="1916831"/>
            <a:ext cx="1800200" cy="1680187"/>
          </a:xfrm>
          <a:prstGeom prst="rect">
            <a:avLst/>
          </a:prstGeom>
          <a:noFill/>
        </p:spPr>
      </p:pic>
      <p:pic>
        <p:nvPicPr>
          <p:cNvPr id="28682" name="Picture 10" descr="https://i.ytimg.com/vi/_GVGClpPI54/hqdefault.jpg"/>
          <p:cNvPicPr>
            <a:picLocks noChangeAspect="1" noChangeArrowheads="1"/>
          </p:cNvPicPr>
          <p:nvPr/>
        </p:nvPicPr>
        <p:blipFill>
          <a:blip r:embed="rId6" cstate="print"/>
          <a:srcRect l="18900" r="19676"/>
          <a:stretch>
            <a:fillRect/>
          </a:stretch>
        </p:blipFill>
        <p:spPr bwMode="auto">
          <a:xfrm>
            <a:off x="6948264" y="4365104"/>
            <a:ext cx="1440160" cy="1758462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305" y="1198"/>
            <a:ext cx="676116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podelki-doma.ru/wp-content/uploads/2014/03/nevidimye-chernila5.jpg"/>
          <p:cNvPicPr>
            <a:picLocks noChangeAspect="1" noChangeArrowheads="1"/>
          </p:cNvPicPr>
          <p:nvPr/>
        </p:nvPicPr>
        <p:blipFill>
          <a:blip r:embed="rId8" cstate="print"/>
          <a:srcRect l="6048" t="9136" r="7769" b="17778"/>
          <a:stretch>
            <a:fillRect/>
          </a:stretch>
        </p:blipFill>
        <p:spPr bwMode="auto">
          <a:xfrm>
            <a:off x="539552" y="4725144"/>
            <a:ext cx="2160240" cy="1212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8" y="18539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76256" y="1124744"/>
            <a:ext cx="158417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ОБЕКТ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636912"/>
            <a:ext cx="1872208" cy="201622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3140968"/>
            <a:ext cx="288032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Функция/Действия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1412776"/>
            <a:ext cx="2808312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Элементы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4869160"/>
            <a:ext cx="2952328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Свойства/Признаки</a:t>
            </a:r>
            <a:endParaRPr lang="ru-RU" sz="2400" b="1" dirty="0"/>
          </a:p>
        </p:txBody>
      </p:sp>
      <p:sp>
        <p:nvSpPr>
          <p:cNvPr id="10" name="Стрелка вниз 9"/>
          <p:cNvSpPr/>
          <p:nvPr/>
        </p:nvSpPr>
        <p:spPr>
          <a:xfrm rot="14885687">
            <a:off x="2439478" y="2041670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496325">
            <a:off x="2252983" y="4471061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385468" y="3167260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 rot="16200000">
            <a:off x="6876256" y="2996952"/>
            <a:ext cx="158417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6876256" y="4869160"/>
            <a:ext cx="1584176" cy="16561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28326"/>
            <a:ext cx="6614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ФАНТАСТИЧЕСКОЕ  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ВЫЧИТАНИЕ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8" y="18539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2276872"/>
            <a:ext cx="8424936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2</a:t>
            </a:r>
            <a:r>
              <a:rPr lang="ru-RU" sz="2400" dirty="0" smtClean="0"/>
              <a:t>. </a:t>
            </a:r>
            <a:r>
              <a:rPr lang="ru-RU" sz="2400" b="1" dirty="0" smtClean="0"/>
              <a:t>Определить состав объекта</a:t>
            </a:r>
            <a:r>
              <a:rPr lang="ru-RU" sz="2400" dirty="0" smtClean="0"/>
              <a:t>: части, функции, свойства, связи.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412776"/>
            <a:ext cx="8424936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1</a:t>
            </a:r>
            <a:r>
              <a:rPr lang="ru-RU" sz="2400" dirty="0" smtClean="0"/>
              <a:t>. </a:t>
            </a:r>
            <a:r>
              <a:rPr lang="ru-RU" sz="2400" b="1" dirty="0" smtClean="0"/>
              <a:t>Выбрать объект, </a:t>
            </a:r>
            <a:r>
              <a:rPr lang="ru-RU" sz="2400" dirty="0" smtClean="0"/>
              <a:t>который необходимо изменить.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140968"/>
            <a:ext cx="8424936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3</a:t>
            </a:r>
            <a:r>
              <a:rPr lang="ru-RU" sz="2400" dirty="0" smtClean="0"/>
              <a:t>. </a:t>
            </a:r>
            <a:r>
              <a:rPr lang="ru-RU" sz="2400" b="1" dirty="0" smtClean="0"/>
              <a:t>Удалить </a:t>
            </a:r>
            <a:r>
              <a:rPr lang="ru-RU" sz="2400" dirty="0" smtClean="0"/>
              <a:t>(вычесть) один или несколько составляющих.</a:t>
            </a:r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4077072"/>
            <a:ext cx="8352928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4</a:t>
            </a:r>
            <a:r>
              <a:rPr lang="ru-RU" sz="2400" dirty="0" smtClean="0"/>
              <a:t>. </a:t>
            </a:r>
            <a:r>
              <a:rPr lang="ru-RU" sz="2400" b="1" dirty="0" smtClean="0"/>
              <a:t>Изменить функционирование </a:t>
            </a:r>
            <a:r>
              <a:rPr lang="ru-RU" sz="2400" dirty="0" smtClean="0"/>
              <a:t>объекта и/или окружающую среду так, чтобы полученный объект был жизнеспособен.</a:t>
            </a:r>
            <a:endParaRPr lang="ru-RU" sz="2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7544" y="5013176"/>
            <a:ext cx="8352928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5</a:t>
            </a:r>
            <a:r>
              <a:rPr lang="ru-RU" sz="2400" dirty="0" smtClean="0"/>
              <a:t>. Описать </a:t>
            </a:r>
            <a:r>
              <a:rPr lang="ru-RU" sz="2400" b="1" dirty="0" smtClean="0"/>
              <a:t>жизнедеятельность объекта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980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8" y="18539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cdn5.vectorstock.com/i/1000x1000/71/24/teapot-kettle-vector-5971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323033"/>
              </a:clrFrom>
              <a:clrTo>
                <a:srgbClr val="32303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8794" b="95745" l="1124" r="100000"/>
                    </a14:imgEffect>
                  </a14:imgLayer>
                </a14:imgProps>
              </a:ext>
            </a:extLst>
          </a:blip>
          <a:srcRect b="7895"/>
          <a:stretch>
            <a:fillRect/>
          </a:stretch>
        </p:blipFill>
        <p:spPr bwMode="auto">
          <a:xfrm>
            <a:off x="6804248" y="800894"/>
            <a:ext cx="1634239" cy="1908025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131840" y="3140968"/>
            <a:ext cx="288032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Функция/Действия</a:t>
            </a:r>
          </a:p>
          <a:p>
            <a:pPr algn="ctr"/>
            <a:r>
              <a:rPr lang="ru-RU" dirty="0" smtClean="0"/>
              <a:t>Нагревает, удерживает жидкость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1412776"/>
            <a:ext cx="2808312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Элементы</a:t>
            </a:r>
          </a:p>
          <a:p>
            <a:pPr algn="ctr"/>
            <a:r>
              <a:rPr lang="ru-RU" dirty="0" smtClean="0"/>
              <a:t>Крышка, ручка, носик, дно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4869160"/>
            <a:ext cx="2952328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Свойства/Признаки</a:t>
            </a:r>
          </a:p>
          <a:p>
            <a:pPr algn="ctr"/>
            <a:r>
              <a:rPr lang="ru-RU" dirty="0" smtClean="0"/>
              <a:t>Красный, металлический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4885687">
            <a:off x="2439478" y="2041670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496325">
            <a:off x="2252983" y="4471061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313460" y="3167260"/>
            <a:ext cx="484632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 descr="https://cdn5.vectorstock.com/i/1000x1000/71/24/teapot-kettle-vector-5971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2705" l="0" r="98459"/>
                    </a14:imgEffect>
                  </a14:imgLayer>
                </a14:imgProps>
              </a:ext>
            </a:extLst>
          </a:blip>
          <a:srcRect b="7895"/>
          <a:stretch>
            <a:fillRect/>
          </a:stretch>
        </p:blipFill>
        <p:spPr bwMode="auto">
          <a:xfrm>
            <a:off x="47355" y="2528900"/>
            <a:ext cx="1911938" cy="2232248"/>
          </a:xfrm>
          <a:prstGeom prst="rect">
            <a:avLst/>
          </a:prstGeom>
          <a:noFill/>
        </p:spPr>
      </p:pic>
      <p:pic>
        <p:nvPicPr>
          <p:cNvPr id="31748" name="Picture 4" descr="https://evri.how/wp-content/uploads/sites/8/2018/01/evrikak_raskraska_kak-narisovat-chayni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9203" l="5765" r="9343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79422" y="4619440"/>
            <a:ext cx="1718528" cy="1716249"/>
          </a:xfrm>
          <a:prstGeom prst="rect">
            <a:avLst/>
          </a:prstGeom>
          <a:noFill/>
        </p:spPr>
      </p:pic>
      <p:pic>
        <p:nvPicPr>
          <p:cNvPr id="31750" name="Picture 6" descr="https://e7.pngegg.com/pngimages/531/154/png-clipart-kettle-boiling-steam-kettle-food-electric-kettl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9933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6516216" y="2996952"/>
            <a:ext cx="1965692" cy="1440160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877" y="-17637"/>
            <a:ext cx="6980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8110131" y="1124744"/>
            <a:ext cx="504056" cy="702633"/>
          </a:xfrm>
          <a:prstGeom prst="snip2DiagRect">
            <a:avLst>
              <a:gd name="adj1" fmla="val 0"/>
              <a:gd name="adj2" fmla="val 3101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8" y="18539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56176" y="1412776"/>
            <a:ext cx="2664296" cy="22322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/>
              <a:t>Вычитание ПРОЦЕССА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2492896"/>
            <a:ext cx="2808312" cy="2808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/>
              <a:t>Вычитание ИДЕИ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1412776"/>
            <a:ext cx="2592288" cy="23042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/>
              <a:t>Вычитание ПРЕДМЕТА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0192" y="3933056"/>
            <a:ext cx="2448272" cy="24482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/>
              <a:t>Вычитание ЗАКОНА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4005064"/>
            <a:ext cx="2592288" cy="24482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/>
              <a:t>Вычитание СВОЙСТВА/ПРИЗНАКА</a:t>
            </a:r>
            <a:endParaRPr lang="ru-RU" dirty="0"/>
          </a:p>
        </p:txBody>
      </p:sp>
      <p:pic>
        <p:nvPicPr>
          <p:cNvPr id="33796" name="Picture 4" descr="https://masyamba.ru/%D0%BA%D0%BE%D1%81%D0%BC%D0%BE%D0%BD%D0%B0%D0%B2%D1%82-%D0%BA%D0%B0%D1%80%D1%82%D0%B8%D0%BD%D0%BA%D0%B8/2-%D0%BA%D0%B0%D1%80%D1%82%D0%B8%D0%BD%D0%BA%D0%B8-%D0%BF%D1%80%D0%BE-%D0%BA%D0%BE%D1%81%D0%BC%D0%BE%D0%BD%D0%B0%D0%B2%D1%82%D0%BE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581128"/>
            <a:ext cx="2010189" cy="1440160"/>
          </a:xfrm>
          <a:prstGeom prst="rect">
            <a:avLst/>
          </a:prstGeom>
          <a:noFill/>
        </p:spPr>
      </p:pic>
      <p:pic>
        <p:nvPicPr>
          <p:cNvPr id="33798" name="Picture 6" descr="https://img.buzzfeed.com/buzzfeed-static/static/2016-04/6/16/enhanced/webdr01/original-20027-1459975177-4.jpg"/>
          <p:cNvPicPr>
            <a:picLocks noChangeAspect="1" noChangeArrowheads="1"/>
          </p:cNvPicPr>
          <p:nvPr/>
        </p:nvPicPr>
        <p:blipFill>
          <a:blip r:embed="rId4" cstate="print"/>
          <a:srcRect l="5884" r="27018"/>
          <a:stretch>
            <a:fillRect/>
          </a:stretch>
        </p:blipFill>
        <p:spPr bwMode="auto">
          <a:xfrm>
            <a:off x="3491880" y="2996952"/>
            <a:ext cx="2160240" cy="2100233"/>
          </a:xfrm>
          <a:prstGeom prst="rect">
            <a:avLst/>
          </a:prstGeom>
          <a:noFill/>
        </p:spPr>
      </p:pic>
      <p:pic>
        <p:nvPicPr>
          <p:cNvPr id="33800" name="Picture 8" descr="https://cdn-images-1.medium.com/max/790/1*kpy7gmiapS0xWDlxdtpg5Q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CCFDE"/>
              </a:clrFrom>
              <a:clrTo>
                <a:srgbClr val="CCCF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725144"/>
            <a:ext cx="2519087" cy="1540151"/>
          </a:xfrm>
          <a:prstGeom prst="rect">
            <a:avLst/>
          </a:prstGeom>
          <a:noFill/>
        </p:spPr>
      </p:pic>
      <p:pic>
        <p:nvPicPr>
          <p:cNvPr id="33802" name="Picture 10" descr="https://avatars.mds.yandex.net/get-zen_doc/2815454/pub_601cdd75a34fdb6f5813ea0e_601ce08e6695f61b5829f79c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844824"/>
            <a:ext cx="1973278" cy="1680369"/>
          </a:xfrm>
          <a:prstGeom prst="rect">
            <a:avLst/>
          </a:prstGeom>
          <a:noFill/>
        </p:spPr>
      </p:pic>
      <p:pic>
        <p:nvPicPr>
          <p:cNvPr id="33804" name="Picture 12" descr="https://www.verywellfamily.com/thmb/Fz-27F9CGJmySowVMrY_nn4c38M=/2121x1414/filters:fill(DBCCE8,1)/GettyImages-570141277-59dbf074054ad90010c472b8.jpg"/>
          <p:cNvPicPr>
            <a:picLocks noChangeAspect="1" noChangeArrowheads="1"/>
          </p:cNvPicPr>
          <p:nvPr/>
        </p:nvPicPr>
        <p:blipFill>
          <a:blip r:embed="rId7" cstate="print"/>
          <a:srcRect l="18006" r="7719" b="18973"/>
          <a:stretch>
            <a:fillRect/>
          </a:stretch>
        </p:blipFill>
        <p:spPr bwMode="auto">
          <a:xfrm>
            <a:off x="611560" y="1916832"/>
            <a:ext cx="2178242" cy="1584176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980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9" y="18539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188639"/>
            <a:ext cx="5737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КРЕАТИВНОЕ   МЫШЛЕНИЕ: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0582" t="19760" r="34193" b="15441"/>
          <a:stretch>
            <a:fillRect/>
          </a:stretch>
        </p:blipFill>
        <p:spPr bwMode="auto">
          <a:xfrm>
            <a:off x="467544" y="1124744"/>
            <a:ext cx="3096344" cy="245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20300" t="25160" r="21651" b="14361"/>
          <a:stretch>
            <a:fillRect/>
          </a:stretch>
        </p:blipFill>
        <p:spPr bwMode="auto">
          <a:xfrm>
            <a:off x="611560" y="3501008"/>
            <a:ext cx="398101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 l="41225" t="25160" r="42575" b="40280"/>
          <a:stretch>
            <a:fillRect/>
          </a:stretch>
        </p:blipFill>
        <p:spPr bwMode="auto">
          <a:xfrm>
            <a:off x="5580112" y="980728"/>
            <a:ext cx="23762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20300" t="19760" r="21651" b="19761"/>
          <a:stretch>
            <a:fillRect/>
          </a:stretch>
        </p:blipFill>
        <p:spPr bwMode="auto">
          <a:xfrm>
            <a:off x="4355976" y="3789040"/>
            <a:ext cx="375984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539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1772816"/>
            <a:ext cx="136815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ДОНОР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48264" y="1700808"/>
            <a:ext cx="1584176" cy="108012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79912" y="2060848"/>
            <a:ext cx="1512168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Функция</a:t>
            </a:r>
            <a:endParaRPr lang="ru-RU" sz="1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1412776"/>
            <a:ext cx="1440160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Элементы</a:t>
            </a:r>
            <a:endParaRPr lang="ru-RU" sz="1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9912" y="5589240"/>
            <a:ext cx="151216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Свойства</a:t>
            </a:r>
            <a:endParaRPr lang="ru-RU" sz="1600" b="1" dirty="0"/>
          </a:p>
        </p:txBody>
      </p:sp>
      <p:sp>
        <p:nvSpPr>
          <p:cNvPr id="10" name="Стрелка вниз 9"/>
          <p:cNvSpPr/>
          <p:nvPr/>
        </p:nvSpPr>
        <p:spPr>
          <a:xfrm rot="15630161">
            <a:off x="2259208" y="1202073"/>
            <a:ext cx="484632" cy="929961"/>
          </a:xfrm>
          <a:prstGeom prst="downArrow">
            <a:avLst>
              <a:gd name="adj1" fmla="val 50000"/>
              <a:gd name="adj2" fmla="val 407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7153695">
            <a:off x="2258322" y="2310747"/>
            <a:ext cx="484632" cy="94526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761698">
            <a:off x="5827272" y="1136810"/>
            <a:ext cx="484632" cy="105823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5576862">
            <a:off x="5864063" y="2341064"/>
            <a:ext cx="484632" cy="112765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349464" y="1691096"/>
            <a:ext cx="484632" cy="108012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5805848" y="1763104"/>
            <a:ext cx="484632" cy="108012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12447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ФАНТАСТИЧЕСКОЕ  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СЛОЖЕНИЕ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64756" y="3573016"/>
            <a:ext cx="5188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ФАНТАСТИЧЕСКОЕ   ВЫЧИТАНИЕ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79912" y="4293096"/>
            <a:ext cx="1440160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Элементы</a:t>
            </a:r>
            <a:endParaRPr lang="ru-RU" sz="1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79912" y="4941168"/>
            <a:ext cx="1512168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Функция</a:t>
            </a:r>
            <a:endParaRPr lang="ru-RU" sz="16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79912" y="2780928"/>
            <a:ext cx="151216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Свойства</a:t>
            </a:r>
            <a:endParaRPr lang="ru-RU" sz="16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536" y="4653136"/>
            <a:ext cx="1584176" cy="108012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5630161">
            <a:off x="2307994" y="4215841"/>
            <a:ext cx="484632" cy="929961"/>
          </a:xfrm>
          <a:prstGeom prst="downArrow">
            <a:avLst>
              <a:gd name="adj1" fmla="val 50000"/>
              <a:gd name="adj2" fmla="val 407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2421472" y="4643424"/>
            <a:ext cx="484632" cy="108012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7153695">
            <a:off x="2330331" y="5191068"/>
            <a:ext cx="484632" cy="94526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 rot="10800000">
            <a:off x="7308304" y="4149080"/>
            <a:ext cx="1008112" cy="64807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Блок-схема: перфолента 25"/>
          <p:cNvSpPr/>
          <p:nvPr/>
        </p:nvSpPr>
        <p:spPr>
          <a:xfrm>
            <a:off x="7308304" y="4869160"/>
            <a:ext cx="1008112" cy="648072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308304" y="5589240"/>
            <a:ext cx="1008112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5949864" y="4643424"/>
            <a:ext cx="484632" cy="108012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5949864" y="3995352"/>
            <a:ext cx="484632" cy="108012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6021872" y="5363504"/>
            <a:ext cx="484632" cy="108012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39552" y="1484784"/>
            <a:ext cx="828092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Влияя на развитие мышления, активизируют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речевое развитие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Новые понятия вводятся только в знакомом содержании.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Содержание развивающих техник ориентировано на личность ребенка и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его взаимодействие с другими детьми.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центре внимания овладение смыслом понятия, а не правилами грамматики.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Учат ребенка искать решение, учитывая, прежде всего, возможные последствия, а не абсолютные достоинства.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Стимулирует детей к высказыванию собственных идей по поводу решаемой проблемы.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43608" y="224934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ЗНАЧЕНИЕ ПРИЕМОВ</a:t>
            </a:r>
            <a:r>
              <a:rPr kumimoji="0" lang="ru-RU" sz="2800" b="1" i="0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РТВ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9" y="18539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188639"/>
            <a:ext cx="5737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КРЕАТИВНОЕ   МЫШЛЕНИЕ: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0582" t="19760" r="34193" b="15441"/>
          <a:stretch>
            <a:fillRect/>
          </a:stretch>
        </p:blipFill>
        <p:spPr bwMode="auto">
          <a:xfrm>
            <a:off x="467544" y="1124744"/>
            <a:ext cx="3096344" cy="245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20300" t="25160" r="21651" b="14361"/>
          <a:stretch>
            <a:fillRect/>
          </a:stretch>
        </p:blipFill>
        <p:spPr bwMode="auto">
          <a:xfrm>
            <a:off x="611560" y="3501008"/>
            <a:ext cx="398101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 l="41225" t="25160" r="42575" b="40280"/>
          <a:stretch>
            <a:fillRect/>
          </a:stretch>
        </p:blipFill>
        <p:spPr bwMode="auto">
          <a:xfrm>
            <a:off x="5580112" y="980728"/>
            <a:ext cx="23762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20300" t="19760" r="21651" b="19761"/>
          <a:stretch>
            <a:fillRect/>
          </a:stretch>
        </p:blipFill>
        <p:spPr bwMode="auto">
          <a:xfrm>
            <a:off x="4355976" y="3789040"/>
            <a:ext cx="375984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36107" t="27320" r="42293" b="38120"/>
          <a:stretch>
            <a:fillRect/>
          </a:stretch>
        </p:blipFill>
        <p:spPr bwMode="auto">
          <a:xfrm>
            <a:off x="3059832" y="1052736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8" y="18539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1442392"/>
            <a:ext cx="81369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Воображение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– способность человека создавать образы реальности и преобразовывать их. Оно является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основой наглядно-образного мышления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отражающего практическую деятельность и позволяющего решать задачи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без практических действий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– скажем, при моделировании.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Курс РТВ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набор заданий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позволяющих создавать образы, которые можно использовать в своей деятельности; образы,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моделирующие некоторый реальный процесс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понимание (освоение) которого затруднено.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использования методов курса состоит 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изменении исходной реальной ситуации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 правилу, отражающему реальный процесс, и получении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представления об измененной ситуации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уменьшающему психологическую инерцию и помогающего решить конкретную творческую проблему.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0"/>
            <a:ext cx="8619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РТВ - развитие </a:t>
            </a:r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творческого воображения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779912" y="858779"/>
            <a:ext cx="49685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333333"/>
              </a:solidFill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Генрих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Саулович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Альтшуллер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(псевдоним -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Генрих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Альтов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),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автор ТРИЗ-ТРТС (теории решения изобретательских задач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теории развития технических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систем),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автор ТРТЛ (теории развития творческой личности),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изобретатель, писатель-фантаст.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16631"/>
            <a:ext cx="5696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«ФОРМУЛА ИЗОБРЕТЕНИЯ»</a:t>
            </a:r>
            <a:endParaRPr lang="ru-RU" sz="3600" dirty="0"/>
          </a:p>
        </p:txBody>
      </p:sp>
      <p:pic>
        <p:nvPicPr>
          <p:cNvPr id="17410" name="Picture 2" descr="https://fsd.kopilkaurokov.ru/uploads/user_file_548824c0a2476/img_user_file_548824c0a2476_5.jpg"/>
          <p:cNvPicPr>
            <a:picLocks noChangeAspect="1" noChangeArrowheads="1"/>
          </p:cNvPicPr>
          <p:nvPr/>
        </p:nvPicPr>
        <p:blipFill>
          <a:blip r:embed="rId3" cstate="print"/>
          <a:srcRect l="48430" t="4725" r="4320" b="3926"/>
          <a:stretch>
            <a:fillRect/>
          </a:stretch>
        </p:blipFill>
        <p:spPr bwMode="auto">
          <a:xfrm>
            <a:off x="467544" y="1196751"/>
            <a:ext cx="3384376" cy="4907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9" y="0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5536" y="1114872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РТВ (развитие творческого воображения):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Развитие воображения опирается на сознательное использование законов развития систем.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Фантазия рассматривается как вектор ("прыгучесть мысли"): важна не только длина прыжка, но и его направление.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Источниками сильных методов и приемов служат ТРИЗ и "Регистр НФ-идей".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Курс РТВ связан с обучением ТРИЗ: акцент сделан на те упражнения, которые развивают качества, необходимые для применения ТРИЗ.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Обучение - как и в ТРИЗ - ведется по принципу: требовать только то, чему научили.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Генрих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Саулович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Альтшуллер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 (псевдоним -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Генрих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Альтов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),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автор ТРИЗ-ТРТС (теории решения изобретательских задач –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теории развития технических систем),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автор ТРТЛ (теории развития творческой личности),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изобретатель, писатель.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16631"/>
            <a:ext cx="5696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«ФОРМУЛА ИЗОБРЕТЕНИЯ»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8" y="18539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1196752"/>
            <a:ext cx="8712968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Системный оператор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служит для отработки иерархических и эволюционных представлений.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Оператор РВС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(метод числовой оси) учит навыку перевода количества в качество.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Метод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моделирования "маленькими человечками"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(МММЧ) дает навык структурных преобразований, разрешения противоречий.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Фантограмма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дает системное динамичное представление об объекте, прививает навык мысленных экспериментов.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Метод золотой рыбки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позволяет снизить порог невозможного, учит представлять невозможное.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Ступенчатое конструирование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– в сокращенном виде показывает эволюцию систем.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Метод ассоциаций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дает навык мысленного структурного преобразования.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Метод тенденций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дает навык мысленного структурного преобразования.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Метод скрытых свойств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объекта обучает системному использованию ресурсов.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Взгляд со стороны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дает навык мысленного структурного преобразования.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Изменение системы ценностей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дает навык мысленного структурного преобразования.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Тест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Роршаха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обучает структурированию хаотической области.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Ситуационные задания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дает навык построения причинно-следственных цепочек.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Приемы фантазирования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дает навыки перевода количества в качество и построения ПСЦ.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9284" y="116632"/>
            <a:ext cx="2845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МЕТОДЫ РТВ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1556792"/>
            <a:ext cx="849592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Выбрать объект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 описать его характеристики.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Выбрать направление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получения образа (снижение психологической инерции, выражение чего-то неосознаваемого).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Выбрать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и применить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метод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Оценить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полученные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идеи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118373"/>
            <a:ext cx="2875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ИНСТРУКЦИЯ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catherineasquithgallery.com/uploads/posts/2021-02/1613625339_2-p-fon-dlya-prezentatsii-matematika-v-nachal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8" y="18539"/>
            <a:ext cx="9119281" cy="6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лок-схема: документ 13"/>
          <p:cNvSpPr/>
          <p:nvPr/>
        </p:nvSpPr>
        <p:spPr>
          <a:xfrm>
            <a:off x="3131840" y="308287"/>
            <a:ext cx="5400600" cy="79208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ФАНТАСТИЧЕСКОЕ ТОЖДЕСТВО</a:t>
            </a:r>
            <a:endParaRPr lang="ru-RU" sz="1400" b="1" dirty="0"/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2735796" y="836712"/>
            <a:ext cx="5580620" cy="1080120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ФАНТАСТИЧЕСКИЙ ОБМЕН</a:t>
            </a:r>
            <a:endParaRPr lang="ru-RU" sz="1600" b="1" dirty="0"/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2410827" y="1484784"/>
            <a:ext cx="5616624" cy="1008112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ФАНТАСТИЧЕСКОЕ УМНОЖЕНИЕ</a:t>
            </a:r>
            <a:endParaRPr lang="ru-RU" b="1" dirty="0"/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1966652" y="2162863"/>
            <a:ext cx="5845707" cy="936104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ФАНТАСТИЧЕСКОЕ ВЫЧИТАНИЕ</a:t>
            </a:r>
            <a:endParaRPr lang="ru-RU" sz="2000" b="1" dirty="0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1691213" y="2765337"/>
            <a:ext cx="5833115" cy="792088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ФАНТАСТИЧЕСКАЯ ДОБАВКА</a:t>
            </a:r>
            <a:endParaRPr lang="ru-RU" sz="2400" b="1" dirty="0"/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1358574" y="3429000"/>
            <a:ext cx="5661698" cy="1080120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ФАНТАСТИЧЕСКОЕ СЛОЖЕНИЕ</a:t>
            </a:r>
            <a:endParaRPr lang="ru-RU" sz="2800" b="1" dirty="0"/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827584" y="4149080"/>
            <a:ext cx="5760640" cy="2232248"/>
          </a:xfrm>
          <a:prstGeom prst="flowChart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ФАНТАСТИЧЕСКАЯ МАТЕМАТИКА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603</Words>
  <Application>Microsoft Office PowerPoint</Application>
  <PresentationFormat>Экран (4:3)</PresentationFormat>
  <Paragraphs>138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Фантастическая математика  в курсе РТВ  (Развитие Творческого Воображения)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Фантастическая математика</dc:title>
  <dc:creator>Дмитрий</dc:creator>
  <cp:lastModifiedBy>User23</cp:lastModifiedBy>
  <cp:revision>74</cp:revision>
  <dcterms:created xsi:type="dcterms:W3CDTF">2021-08-23T11:36:55Z</dcterms:created>
  <dcterms:modified xsi:type="dcterms:W3CDTF">2022-01-05T07:13:21Z</dcterms:modified>
</cp:coreProperties>
</file>