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75" r:id="rId2"/>
    <p:sldId id="273" r:id="rId3"/>
    <p:sldId id="266" r:id="rId4"/>
    <p:sldId id="284" r:id="rId5"/>
    <p:sldId id="285" r:id="rId6"/>
    <p:sldId id="267" r:id="rId7"/>
    <p:sldId id="283" r:id="rId8"/>
    <p:sldId id="264" r:id="rId9"/>
    <p:sldId id="281" r:id="rId10"/>
    <p:sldId id="282" r:id="rId11"/>
    <p:sldId id="258" r:id="rId12"/>
    <p:sldId id="276" r:id="rId13"/>
    <p:sldId id="259" r:id="rId14"/>
    <p:sldId id="277" r:id="rId15"/>
    <p:sldId id="265" r:id="rId16"/>
    <p:sldId id="260" r:id="rId17"/>
    <p:sldId id="262" r:id="rId18"/>
    <p:sldId id="268" r:id="rId19"/>
    <p:sldId id="280" r:id="rId20"/>
    <p:sldId id="270" r:id="rId21"/>
    <p:sldId id="278" r:id="rId22"/>
    <p:sldId id="271" r:id="rId23"/>
    <p:sldId id="279" r:id="rId24"/>
    <p:sldId id="261" r:id="rId25"/>
    <p:sldId id="26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7093-3F84-46AA-B592-AB3E7B2547AF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8B91-E7F9-468F-A688-A8DA8F3B6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5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8978" y="3418344"/>
            <a:ext cx="3866043" cy="475964"/>
          </a:xfrm>
        </p:spPr>
        <p:txBody>
          <a:bodyPr lIns="0" tIns="0" rIns="0" bIns="0"/>
          <a:lstStyle>
            <a:lvl1pPr>
              <a:defRPr sz="3093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7093-3F84-46AA-B592-AB3E7B2547AF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8B91-E7F9-468F-A688-A8DA8F3B6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4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8978" y="3418344"/>
            <a:ext cx="3866043" cy="475964"/>
          </a:xfrm>
        </p:spPr>
        <p:txBody>
          <a:bodyPr lIns="0" tIns="0" rIns="0" bIns="0"/>
          <a:lstStyle>
            <a:lvl1pPr>
              <a:defRPr sz="3093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7093-3F84-46AA-B592-AB3E7B2547AF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8B91-E7F9-468F-A688-A8DA8F3B6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9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8978" y="3418344"/>
            <a:ext cx="3866043" cy="475964"/>
          </a:xfrm>
        </p:spPr>
        <p:txBody>
          <a:bodyPr lIns="0" tIns="0" rIns="0" bIns="0"/>
          <a:lstStyle>
            <a:lvl1pPr>
              <a:defRPr sz="3093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7093-3F84-46AA-B592-AB3E7B2547AF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8B91-E7F9-468F-A688-A8DA8F3B6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81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7093-3F84-46AA-B592-AB3E7B2547AF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8B91-E7F9-468F-A688-A8DA8F3B6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2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8978" y="3418344"/>
            <a:ext cx="3866043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7093-3F84-46AA-B592-AB3E7B2547AF}" type="datetimeFigureOut">
              <a:rPr lang="ru-RU" smtClean="0"/>
              <a:pPr/>
              <a:t>24.02.2024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8B91-E7F9-468F-A688-A8DA8F3B66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07935" eaLnBrk="1" hangingPunct="1">
        <a:defRPr>
          <a:latin typeface="+mn-lt"/>
          <a:ea typeface="+mn-ea"/>
          <a:cs typeface="+mn-cs"/>
        </a:defRPr>
      </a:lvl2pPr>
      <a:lvl3pPr marL="415869" eaLnBrk="1" hangingPunct="1">
        <a:defRPr>
          <a:latin typeface="+mn-lt"/>
          <a:ea typeface="+mn-ea"/>
          <a:cs typeface="+mn-cs"/>
        </a:defRPr>
      </a:lvl3pPr>
      <a:lvl4pPr marL="623804" eaLnBrk="1" hangingPunct="1">
        <a:defRPr>
          <a:latin typeface="+mn-lt"/>
          <a:ea typeface="+mn-ea"/>
          <a:cs typeface="+mn-cs"/>
        </a:defRPr>
      </a:lvl4pPr>
      <a:lvl5pPr marL="831738" eaLnBrk="1" hangingPunct="1">
        <a:defRPr>
          <a:latin typeface="+mn-lt"/>
          <a:ea typeface="+mn-ea"/>
          <a:cs typeface="+mn-cs"/>
        </a:defRPr>
      </a:lvl5pPr>
      <a:lvl6pPr marL="1039673" eaLnBrk="1" hangingPunct="1">
        <a:defRPr>
          <a:latin typeface="+mn-lt"/>
          <a:ea typeface="+mn-ea"/>
          <a:cs typeface="+mn-cs"/>
        </a:defRPr>
      </a:lvl6pPr>
      <a:lvl7pPr marL="1247607" eaLnBrk="1" hangingPunct="1">
        <a:defRPr>
          <a:latin typeface="+mn-lt"/>
          <a:ea typeface="+mn-ea"/>
          <a:cs typeface="+mn-cs"/>
        </a:defRPr>
      </a:lvl7pPr>
      <a:lvl8pPr marL="1455542" eaLnBrk="1" hangingPunct="1">
        <a:defRPr>
          <a:latin typeface="+mn-lt"/>
          <a:ea typeface="+mn-ea"/>
          <a:cs typeface="+mn-cs"/>
        </a:defRPr>
      </a:lvl8pPr>
      <a:lvl9pPr marL="166347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07935" eaLnBrk="1" hangingPunct="1">
        <a:defRPr>
          <a:latin typeface="+mn-lt"/>
          <a:ea typeface="+mn-ea"/>
          <a:cs typeface="+mn-cs"/>
        </a:defRPr>
      </a:lvl2pPr>
      <a:lvl3pPr marL="415869" eaLnBrk="1" hangingPunct="1">
        <a:defRPr>
          <a:latin typeface="+mn-lt"/>
          <a:ea typeface="+mn-ea"/>
          <a:cs typeface="+mn-cs"/>
        </a:defRPr>
      </a:lvl3pPr>
      <a:lvl4pPr marL="623804" eaLnBrk="1" hangingPunct="1">
        <a:defRPr>
          <a:latin typeface="+mn-lt"/>
          <a:ea typeface="+mn-ea"/>
          <a:cs typeface="+mn-cs"/>
        </a:defRPr>
      </a:lvl4pPr>
      <a:lvl5pPr marL="831738" eaLnBrk="1" hangingPunct="1">
        <a:defRPr>
          <a:latin typeface="+mn-lt"/>
          <a:ea typeface="+mn-ea"/>
          <a:cs typeface="+mn-cs"/>
        </a:defRPr>
      </a:lvl5pPr>
      <a:lvl6pPr marL="1039673" eaLnBrk="1" hangingPunct="1">
        <a:defRPr>
          <a:latin typeface="+mn-lt"/>
          <a:ea typeface="+mn-ea"/>
          <a:cs typeface="+mn-cs"/>
        </a:defRPr>
      </a:lvl6pPr>
      <a:lvl7pPr marL="1247607" eaLnBrk="1" hangingPunct="1">
        <a:defRPr>
          <a:latin typeface="+mn-lt"/>
          <a:ea typeface="+mn-ea"/>
          <a:cs typeface="+mn-cs"/>
        </a:defRPr>
      </a:lvl7pPr>
      <a:lvl8pPr marL="1455542" eaLnBrk="1" hangingPunct="1">
        <a:defRPr>
          <a:latin typeface="+mn-lt"/>
          <a:ea typeface="+mn-ea"/>
          <a:cs typeface="+mn-cs"/>
        </a:defRPr>
      </a:lvl8pPr>
      <a:lvl9pPr marL="1663476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mailto:ladnyh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4"/>
            <a:ext cx="918051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453236"/>
            <a:ext cx="86589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Ладных Михаил Сергеевич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учитель физики ОГАОУ </a:t>
            </a:r>
            <a:r>
              <a:rPr lang="ru-RU" sz="2000" dirty="0">
                <a:solidFill>
                  <a:schemeClr val="bg1"/>
                </a:solidFill>
              </a:rPr>
              <a:t>ОК «Алгоритм Успеха»,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педагог дополнительного образования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регионального центра </a:t>
            </a:r>
            <a:r>
              <a:rPr lang="ru-RU" sz="2000" dirty="0">
                <a:solidFill>
                  <a:schemeClr val="bg1"/>
                </a:solidFill>
              </a:rPr>
              <a:t>выявления и поддержки одаренных </a:t>
            </a:r>
            <a:r>
              <a:rPr lang="ru-RU" sz="2000" dirty="0" smtClean="0">
                <a:solidFill>
                  <a:schemeClr val="bg1"/>
                </a:solidFill>
              </a:rPr>
              <a:t>детей </a:t>
            </a:r>
            <a:r>
              <a:rPr lang="ru-RU" sz="2000" dirty="0">
                <a:solidFill>
                  <a:schemeClr val="bg1"/>
                </a:solidFill>
              </a:rPr>
              <a:t>«Алгоритм Успеха</a:t>
            </a:r>
            <a:r>
              <a:rPr lang="ru-RU" sz="2000" dirty="0" smtClean="0">
                <a:solidFill>
                  <a:schemeClr val="bg1"/>
                </a:solidFill>
              </a:rPr>
              <a:t>» Белгородской 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449358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Мастер – класс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«Графический метод решения задач по физике»</a:t>
            </a:r>
          </a:p>
        </p:txBody>
      </p:sp>
      <p:pic>
        <p:nvPicPr>
          <p:cNvPr id="9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6" y="184354"/>
            <a:ext cx="714450" cy="714450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47681"/>
            <a:ext cx="864096" cy="6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38"/>
            <a:ext cx="8954956" cy="594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6541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7.4 Окаменевшая жидкость. 2018 год: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в сосуд объемом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i="1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доверху заполненный жидкостью, опускать камни плотностью </a:t>
            </a:r>
            <a:r>
              <a:rPr lang="ru-RU" sz="20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=2,2г/см</a:t>
            </a:r>
            <a:r>
              <a:rPr lang="ru-RU" sz="2000" i="1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то в зависимости от их объема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V(V&lt;V</a:t>
            </a:r>
            <a:r>
              <a:rPr lang="ru-RU" sz="2000" i="1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средняя плотность содержимого сосуда будет изменяться, как показано на графике. 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объем сосуда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0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плотность жидкости </a:t>
            </a:r>
            <a:r>
              <a:rPr lang="ru-RU" sz="20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000" b="0" baseline="-25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912582"/>
            <a:ext cx="6369475" cy="475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8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3" y="189486"/>
            <a:ext cx="6768752" cy="66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62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07289" cy="19399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Задача 7.1. Где тут плотность? 2016 год: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лаборатории провели измерения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массы и объема пяти тел, изготовленных из четырех материалов: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березы, </a:t>
            </a:r>
            <a:r>
              <a:rPr lang="ru-RU" sz="18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1800" i="1" baseline="-25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0,7 г/см</a:t>
            </a:r>
            <a:r>
              <a:rPr lang="ru-RU" sz="1800" i="1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алюминия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1800" i="1" baseline="-25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2,7 г/см</a:t>
            </a:r>
            <a:r>
              <a:rPr lang="ru-RU" sz="1800" i="1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железа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1800" i="1" baseline="-25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7,8 г/см</a:t>
            </a:r>
            <a:r>
              <a:rPr lang="ru-RU" sz="1800" i="1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свинца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1800" i="1" baseline="-25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11,3 г/см</a:t>
            </a:r>
            <a:r>
              <a:rPr lang="ru-RU" sz="1800" i="1" baseline="30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результаты нанесли на график, по одной оси которого отложили объемы тел </a:t>
            </a:r>
            <a:r>
              <a:rPr lang="ru-RU" sz="18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а по другой их массы </a:t>
            </a:r>
            <a:r>
              <a:rPr lang="ru-RU" sz="1800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каких тел, самая маленькая и самая большая плотность?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173008"/>
            <a:ext cx="6704728" cy="42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10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46" y="1230012"/>
            <a:ext cx="891270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347864" y="152794"/>
            <a:ext cx="33123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600" b="1" dirty="0">
                <a:latin typeface="Times New Roman" pitchFamily="18" charset="0"/>
                <a:cs typeface="Times New Roman" pitchFamily="18" charset="0"/>
              </a:rPr>
              <a:t>ρ=</a:t>
            </a: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m/V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294210" y="653620"/>
            <a:ext cx="8229600" cy="223224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стакан поместили 2 кубика, изготовленных из одного материала, но разного размера (рис.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сделан схематично, пропорции не соответствуют действительности).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ребра меньшего кубика 5 см.  Затем в стакан начали наливать воду с постоянной скоростью. Зависимость уровня воды от времени приведена на графике (рис. 4). Определите плотность материала кубиков, длину ребра большего кубика и скорость поступления воды в стакан.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42" y="2863532"/>
            <a:ext cx="2500494" cy="273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878807"/>
            <a:ext cx="1974346" cy="30619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94210" y="2970741"/>
                <a:ext cx="3012629" cy="218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</m:t>
                    </m:r>
                    <m:r>
                      <a:rPr lang="ru-RU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ru-RU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ru-RU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𝑆h</m:t>
                        </m:r>
                      </m:num>
                      <m:den>
                        <m:r>
                          <a:rPr lang="ru-RU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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ru-RU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0" y="2970741"/>
                <a:ext cx="3012629" cy="21802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10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0" y="49608"/>
            <a:ext cx="9064786" cy="6294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eaLnBrk="1" hangingPunct="1">
              <a:defRPr sz="3093" b="1" i="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algn="ctr"/>
            <a:r>
              <a:rPr lang="en-US" sz="3000" kern="0" smtClean="0">
                <a:solidFill>
                  <a:schemeClr val="tx1"/>
                </a:solidFill>
                <a:latin typeface="+mj-lt"/>
              </a:rPr>
              <a:t>II </a:t>
            </a:r>
            <a:r>
              <a:rPr lang="ru-RU" sz="3000" kern="0" smtClean="0">
                <a:solidFill>
                  <a:schemeClr val="tx1"/>
                </a:solidFill>
                <a:latin typeface="+mj-lt"/>
              </a:rPr>
              <a:t>открытая олимпиада регионального центра</a:t>
            </a:r>
            <a:endParaRPr lang="ru-RU" sz="3000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42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93657"/>
            <a:ext cx="8962681" cy="467743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Сборник олимпиадных задач, под редакцией М.Ю. Замятнина</a:t>
            </a:r>
            <a:endParaRPr lang="ru-RU" sz="2200" dirty="0"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749" y="630293"/>
            <a:ext cx="84296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Пройдя 3/8 длины моста, собака услышала сигнал догоняющего ее автомобиля. Если собака побежит назад, то встретится с автомобилем у одного конца моста, а сели побежит вперед, то встретится с ним у другого конца  моста. Во сколько раз скорость автомобиля больше скорости собаки?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3948" y="2312914"/>
            <a:ext cx="4246620" cy="369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585" y="2386421"/>
            <a:ext cx="1963628" cy="355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10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idx="1"/>
          </p:nvPr>
        </p:nvSpPr>
        <p:spPr>
          <a:xfrm>
            <a:off x="457200" y="2643182"/>
            <a:ext cx="8229600" cy="33641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05" r="21360"/>
          <a:stretch>
            <a:fillRect/>
          </a:stretch>
        </p:blipFill>
        <p:spPr bwMode="auto">
          <a:xfrm>
            <a:off x="285720" y="642918"/>
            <a:ext cx="3571900" cy="45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71480"/>
            <a:ext cx="4623852" cy="51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B09F98-729C-D66B-94A1-A6106B0B1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81" y="6307611"/>
            <a:ext cx="389306" cy="505765"/>
          </a:xfrm>
          <a:prstGeom prst="rect">
            <a:avLst/>
          </a:prstGeom>
        </p:spPr>
      </p:pic>
      <p:pic>
        <p:nvPicPr>
          <p:cNvPr id="9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520" y="1052736"/>
            <a:ext cx="8763573" cy="3969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11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1" y="248127"/>
            <a:ext cx="8661215" cy="6609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28646"/>
            <a:ext cx="8229600" cy="6093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955" y="229272"/>
            <a:ext cx="4160857" cy="15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2050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81327"/>
            <a:ext cx="548370" cy="381209"/>
          </a:xfrm>
          <a:prstGeom prst="rect">
            <a:avLst/>
          </a:prstGeom>
        </p:spPr>
      </p:pic>
      <p:pic>
        <p:nvPicPr>
          <p:cNvPr id="2052" name="Picture 4" descr="https://i.ytimg.com/vi/BwKwco4bcq0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8" t="12937" r="2352" b="9363"/>
          <a:stretch/>
        </p:blipFill>
        <p:spPr bwMode="auto">
          <a:xfrm>
            <a:off x="5868144" y="3429000"/>
            <a:ext cx="2952328" cy="26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BwKwco4bcq0/maxresdefaul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1888" r="51374" b="10414"/>
          <a:stretch/>
        </p:blipFill>
        <p:spPr bwMode="auto">
          <a:xfrm>
            <a:off x="5868144" y="331518"/>
            <a:ext cx="3037403" cy="29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beluo31.ru/wp-content/uploads/2023/04/fizi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4264"/>
            <a:ext cx="6284566" cy="3000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8042"/>
          <a:stretch/>
        </p:blipFill>
        <p:spPr>
          <a:xfrm>
            <a:off x="21940" y="908720"/>
            <a:ext cx="8979486" cy="2745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9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3775"/>
            <a:ext cx="7071462" cy="65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908720"/>
            <a:ext cx="8867917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9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7071"/>
            <a:ext cx="7416824" cy="674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0937" r="1563" b="9623"/>
          <a:stretch>
            <a:fillRect/>
          </a:stretch>
        </p:blipFill>
        <p:spPr bwMode="auto">
          <a:xfrm>
            <a:off x="323528" y="188640"/>
            <a:ext cx="4000528" cy="5857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Объект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2736850" cy="273526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9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5716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Только те, кто предпринимают абсурдные попытки, смогут достичь невозможного.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body" idx="1"/>
          </p:nvPr>
        </p:nvSpPr>
        <p:spPr>
          <a:xfrm>
            <a:off x="285720" y="4286256"/>
            <a:ext cx="5286412" cy="129240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ladnyh@mail.ru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Телефон/</a:t>
            </a:r>
            <a:r>
              <a:rPr lang="en-US" dirty="0" smtClean="0"/>
              <a:t>Telegram</a:t>
            </a:r>
            <a:r>
              <a:rPr lang="ru-RU" dirty="0" smtClean="0"/>
              <a:t> 8-904-534-04-43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72330" y="2500306"/>
            <a:ext cx="156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 Эйнштейн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786190"/>
            <a:ext cx="17907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715140" y="3357562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err="1" smtClean="0"/>
              <a:t>t.me</a:t>
            </a:r>
            <a:r>
              <a:rPr lang="en-US" dirty="0" smtClean="0"/>
              <a:t>/</a:t>
            </a:r>
            <a:r>
              <a:rPr lang="en-US" dirty="0" err="1" smtClean="0"/>
              <a:t>canalMS</a:t>
            </a: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10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4772" y="115614"/>
            <a:ext cx="7127548" cy="59580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4434954" y="115614"/>
                <a:ext cx="4709046" cy="1763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6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6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6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60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6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6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6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ru-RU" sz="6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54" y="115614"/>
                <a:ext cx="4709046" cy="17634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14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5" y="6391918"/>
            <a:ext cx="548370" cy="3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4153"/>
            <a:ext cx="6696744" cy="60658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2123728" y="116632"/>
                <a:ext cx="6697987" cy="1569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4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48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4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4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48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ru-RU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4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6632"/>
                <a:ext cx="6697987" cy="15697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6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1387"/>
            <a:ext cx="5995532" cy="58939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617068" y="70155"/>
                <a:ext cx="7526932" cy="1754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5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5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5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5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5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ru-RU" sz="5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5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54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54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ru-RU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5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sz="5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ru-RU" sz="5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54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068" y="70155"/>
                <a:ext cx="7526932" cy="17543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2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9121" y="188640"/>
            <a:ext cx="7989752" cy="50927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+mj-lt"/>
              </a:rPr>
              <a:t>Главное в графиках (для физиков)</a:t>
            </a:r>
            <a:endParaRPr lang="ru-RU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2444" y="1093397"/>
            <a:ext cx="8994693" cy="43518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9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02120"/>
            <a:ext cx="867154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9608"/>
            <a:ext cx="9064786" cy="629478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+mj-lt"/>
              </a:rPr>
              <a:t>II </a:t>
            </a:r>
            <a:r>
              <a:rPr lang="ru-RU" sz="3000" dirty="0" smtClean="0">
                <a:solidFill>
                  <a:schemeClr val="tx1"/>
                </a:solidFill>
                <a:latin typeface="+mj-lt"/>
              </a:rPr>
              <a:t>открытая олимпиада регионального центра</a:t>
            </a:r>
            <a:endParaRPr lang="ru-RU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type="body" idx="1"/>
          </p:nvPr>
        </p:nvSpPr>
        <p:spPr>
          <a:xfrm>
            <a:off x="277476" y="594128"/>
            <a:ext cx="8509834" cy="22328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Гена решил принять ванну. Открыл кран, из которого льется вода со скоростью 10 л/мин и ушел за апельсинами, поручив Чебурашке построить график зависимости объёма воды ванне от времени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Спустя некоторое время, Гена позвонил Чебурашке и сказал, что задерживается. Чебурашка уменьшил скорость подачи воды на 5 л/мин. Когда Гена вернулся, то Чебурашки уже не было, вода продолжала течь из крана, но ванна уже наполнилась до сливного отверстия. График, построенный Чебурашкой, оказался частично залит соком (рис. 1).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графика, определите: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сколько минут, после своего ухода, Гена позвонил Чебурашке?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уровень воды в ванне перестал расти?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ушел Чебурашка?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объём воды в ванне?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0" y="2877832"/>
            <a:ext cx="5122912" cy="321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7"/>
          <a:stretch/>
        </p:blipFill>
        <p:spPr>
          <a:xfrm>
            <a:off x="0" y="6256206"/>
            <a:ext cx="9144000" cy="601794"/>
          </a:xfrm>
          <a:prstGeom prst="rect">
            <a:avLst/>
          </a:prstGeom>
        </p:spPr>
      </p:pic>
      <p:pic>
        <p:nvPicPr>
          <p:cNvPr id="10" name="Picture 2" descr="https://sun9-24.userapi.com/impg/cp7HvQYYlNDZl5XNJrDYHzTsI45BR-6uTfdN7A/Dzg_Fi8_3Ro.jpg?size=760x760&amp;quality=95&amp;sign=9f9a3e54dc6c8f4b13759fad58faa87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1079"/>
            <a:ext cx="432048" cy="43204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1" y="6381327"/>
            <a:ext cx="548370" cy="381209"/>
          </a:xfrm>
          <a:prstGeom prst="rect">
            <a:avLst/>
          </a:prstGeom>
        </p:spPr>
      </p:pic>
      <p:pic>
        <p:nvPicPr>
          <p:cNvPr id="16386" name="Picture 2" descr="https://www.ukazka.ru/img/g/uk7647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24" y="3455657"/>
            <a:ext cx="1707282" cy="23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7464"/>
            <a:ext cx="8860073" cy="56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 20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Г 2023" id="{625655F8-7B28-44FC-B53B-1054C74EE24C}" vid="{1FFA58E7-B092-42BE-B27C-481FBC8156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 2023</Template>
  <TotalTime>387</TotalTime>
  <Words>371</Words>
  <Application>Microsoft Office PowerPoint</Application>
  <PresentationFormat>Экран (4:3)</PresentationFormat>
  <Paragraphs>31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УГ 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Главное в графиках (для физиков)</vt:lpstr>
      <vt:lpstr>Презентация PowerPoint</vt:lpstr>
      <vt:lpstr>II открытая олимпиада регионального центра</vt:lpstr>
      <vt:lpstr>Презентация PowerPoint</vt:lpstr>
      <vt:lpstr>Презентация PowerPoint</vt:lpstr>
      <vt:lpstr>Задача 7.4 Окаменевшая жидкость. 2018 год: Если в сосуд объемом V0, доверху заполненный жидкостью, опускать камни плотностью ρ =2,2г/см3, то в зависимости от их объема V(V&lt;V0) средняя плотность содержимого сосуда будет изменяться, как показано на графике.  Определите объем сосуда V0 и плотность жидкости ρ0.</vt:lpstr>
      <vt:lpstr>Презентация PowerPoint</vt:lpstr>
      <vt:lpstr>Задача 7.1. Где тут плотность? 2016 год: В лаборатории провели измерения массы и объема пяти тел, изготовленных из четырех материалов: березы, ρБ = 0,7 г/см3, алюминия, ρАл = 2,7 г/см3, железа, ρЖ = 7,8 г/см3  и свинца, ρС = 11,3 г/см3. Затем результаты нанесли на график, по одной оси которого отложили объемы тел V, а по другой их массы m. У каких тел, самая маленькая и самая большая плотность?</vt:lpstr>
      <vt:lpstr>Презентация PowerPoint</vt:lpstr>
      <vt:lpstr>Презентация PowerPoint</vt:lpstr>
      <vt:lpstr>Сборник олимпиадных задач, под редакцией М.Ю. Замятнина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Только те, кто предпринимают абсурдные попытки, смогут достичь невозможного.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дайвинг 28 октября 2021</dc:title>
  <dc:creator>Мишаня</dc:creator>
  <cp:lastModifiedBy>Михаил</cp:lastModifiedBy>
  <cp:revision>42</cp:revision>
  <dcterms:created xsi:type="dcterms:W3CDTF">2021-10-28T05:36:01Z</dcterms:created>
  <dcterms:modified xsi:type="dcterms:W3CDTF">2024-02-24T06:23:05Z</dcterms:modified>
</cp:coreProperties>
</file>