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7" r:id="rId4"/>
    <p:sldId id="258" r:id="rId5"/>
    <p:sldId id="293" r:id="rId6"/>
    <p:sldId id="294" r:id="rId7"/>
    <p:sldId id="260" r:id="rId8"/>
    <p:sldId id="259" r:id="rId9"/>
    <p:sldId id="261" r:id="rId10"/>
    <p:sldId id="298" r:id="rId11"/>
    <p:sldId id="280" r:id="rId12"/>
    <p:sldId id="281" r:id="rId13"/>
    <p:sldId id="282" r:id="rId14"/>
    <p:sldId id="297" r:id="rId15"/>
    <p:sldId id="284" r:id="rId16"/>
    <p:sldId id="285" r:id="rId17"/>
    <p:sldId id="286" r:id="rId18"/>
    <p:sldId id="292" r:id="rId19"/>
    <p:sldId id="266" r:id="rId20"/>
    <p:sldId id="301" r:id="rId21"/>
    <p:sldId id="302" r:id="rId22"/>
    <p:sldId id="268" r:id="rId23"/>
    <p:sldId id="267" r:id="rId24"/>
    <p:sldId id="269" r:id="rId25"/>
    <p:sldId id="299" r:id="rId26"/>
    <p:sldId id="270" r:id="rId27"/>
    <p:sldId id="303" r:id="rId28"/>
    <p:sldId id="304" r:id="rId29"/>
    <p:sldId id="305" r:id="rId30"/>
    <p:sldId id="272" r:id="rId31"/>
    <p:sldId id="271" r:id="rId32"/>
    <p:sldId id="273" r:id="rId33"/>
    <p:sldId id="300" r:id="rId34"/>
    <p:sldId id="287" r:id="rId35"/>
    <p:sldId id="306" r:id="rId36"/>
    <p:sldId id="307" r:id="rId37"/>
    <p:sldId id="308" r:id="rId38"/>
    <p:sldId id="288" r:id="rId39"/>
    <p:sldId id="289" r:id="rId40"/>
    <p:sldId id="290" r:id="rId41"/>
  </p:sldIdLst>
  <p:sldSz cx="9144000" cy="6858000" type="screen4x3"/>
  <p:notesSz cx="9931400" cy="6794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033E-1699-4D28-8CEB-404EADBF53E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DAED5-F71A-46B4-92A8-AE4F17F5A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92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3-02-18T05:19:30.60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21431 8431 0,'18'0'62,"-18"-17"-31,35-19-15,-17 19 0,-1-18-16,-17 17 46,18 0-30,-18 1 0,0-1 156,0 0-172,0 1 31,-35-19 16,17 36-32,1-17 1,-1 17 109,0 17-47,18 1-78,0 0 16,0 17-16,0-17 15,-17-1 63,-1-17-62,-17 0-16,35-35 63,0 17-48,0 1-15,0-19 16,0 19-16,0-1 15,0-17-15,0 17 16,0 1 0,0 34 124,0 1-124,0 0-16,0-1 16,0 1-1,0-1-15,0 1 16,0 17-1,0-17 79,0-36 0,0 1-94,-18-1 16,18 0-1,0 1 79,0-1-47,18 18 109,-18 18-156,0 17 16,0 0-16,0 1 15,0-1-15,0-17 16,0-36 187,0 0-172,-18 1 1,18-1 61,0 0 298,0 1-375,18 17 343,-1 17-343,19 1-16,-1 17 15,-17 1-15,17-19 16,-18 1-1,-34-18 235,-1 0-234,1 0 0,-1 0-1,0 0-15,1 0 47,-1 0-47,0 0 16,1 0-1,17-18 110,35 1-109,18-1-16,-35 0 16,-1 18 93,1 0-78,-1 0-15,1 0-16,0-17 47,17-1-32,-17 18 1,-1 0 62,19 0-47,16-35-15,-69 17 187,17-17-187,17 35-1,1 0 17,-18-18-17,18 18-15,-1-17 16,-17-1-16,36 18 16,-1-18-1,-53 18 126,-17 0-126,17 0 1,-17 0 0,0 18-16,17-18 15,1 0 157,-36 0-172,17 0 16,19 0-16,-1 0 15,0 18 1,1-18 109,-1 0-47,1 17-78,17 1 16,-36 17-16,36-17 15,0-1 1,18-17 93,35 18-109,-36-18 16,1 0 0,0 0 124,-1 0-124,1 0 31,0-18-16,-1 18-15,-17-17 31,18 17 15,-18 17-31,0 1-15,0 0-16,0 17 16,-18 35-16,18-17 15,-35-35 1,35 0-1,-18-18 64,1 0-64,-1 0 16,18-18 1,0 0-17,0-17-15,0 0 16,18 0 0,-18 17-1,-18 18 251,18 18-251,0-1 1,0 1-16,0-1 16,-18 19-16,18-89 172,18 35-157,0 18-15,-18-17 16,35-19-16,0 19 31,-35-1-31,18 18 203,-18 18-187,0-1-1,0 19 1,0-1-16,0 0 16,0-17-1,0-1-15,0 1 16,0-36 62,0-17-78,0 17 16,0 1 15,0-1 0,0 1-31,0-1 16,18-17-1,-18-1 1,17 36-16,-17-17 16,0-1 124,18 18-108,-18 18-17,0-1-15,0 1 16,0 0-1,-18-1 1,1 1 0,17 0-16,-18-1 15,0 1-15,1-18 32,17-18 61,0 1-77,0-19-16,0 1 16,0 17-1,0 1 1,0-1-16,0 0 94,0 36 109,0 17-203,-18-17 15,0 17-15,18 1 16,-35-19-16,35 1 16,-18-1-16,18 1 109,0 0-109,0-1 78,0 1-78,18 0 16,-18-1-16,18 1 15,-18 0-15,17-1 16,1 1 0,-18-53 140,0 17-141,0 0 1,-18 1 15,1 17 16,-1 0-31,71 0 46,-35 17-46,-1 19-16,1 16 16,0-34-16,-18 0 15,0-1 1,0 1 15,17 0 0,-34-18 157,17-36-157,-18 36-15,0 0 46,1 0-31,-1 0 126,18-17-142,-18 17 17,18-36 14,0 19-14,0-1 15,0 1-32,-17-1-15,-1 18 125,-17 0-78,52 0 109,19 18-124,-1-1-17,18 1 1,-18-1-16,0 1 15,18 17-15,-35-17 16,0 0-16,-1-18 16,1 17-1,-36-17 95,1 0-95,-19 0-15,19 0 16,-19 0 0,19 0-16,-1 0 15,18-17-15,-35-1 16,35 0-1,-18 1-15,1-1 16,17 0 0,-18 1 31,18-1-32,-18 1-15,18-19 31,18 36 141,-18 18-156,0 0 0,0-1-1,0 1 1,0-1-1,-35-17 235,17 0-234,18-35 0,0 0-1,0 0-15,0 17 16,0 0 15,0 36 110,0 0-126,-18-1-15,18 1 16,-35 17 0,35-17-16,0-1 15,0 1-15,-17 0 16,17-1-16,-18 1 16,0 0-1,18-1-15,0 1 16,-17-18-1,17 18-15,0-1 32,0-52 77,0 17-109,0 1 16,0-1-1,0 0-15,0 1 16,0-19-16,0 19 16,0-1-16,0 1 15,0-1-15,17-17 16,1 35 109,-18 35-110,18-17 1,-18 17-16,0-18 16,0 1 31,0 0-1,-18-1-30,0-17 62,1-17-15,17-1-32,0 0-15,0 1-16,0 52 187,-18-17-171,0-18 46,18 17-31,-17 1 32,-1 0-63,0-18 16,18 17-16,-17-17 93,-1 0-93,0 0 32,18-17-17,0-1 1,0-17-16,18 17 15,17-35-15,-35 36 16,18 17-16,-18-18 16,-18 18 234,1 35-235,-1-17-15,18 17 16,-18-35-16,18 18 16,0-54 140,0 19-156,0-1 15,0 1-15,0-19 16,18 19 62,0 17-62,-18-18-1,17 18 79,1 0-94,0 18 16,-18-1-1,0 1 1,0 0-16,17-1 16,-17 1-1,0-36 157,18 1-156,0-19-16,-18 72 187,0-19-155,0 1-32,0-1 15,-18 1-15,0 0 31,18-1-31,0-34 235,0-1-235,0 0 15,0-34-15,0 34 16,0 0 0,0 1 15,0-1 16,0 36 125,-17 17-157,-1-17-15,0 17 16,1 0-16,-1-17 16,0-18 109,1 0-110,-1 0 1,18-18 15,0 0-31,0 1 16,0-1-1,0 1-15,0-1 16,18 0 0,-1-17-16,1 17 15,0 1-15,-18-1 16,17 18-16,1-18 15,0 18 79,-1 0-94,1 0 47,0-17-31,-1 17-16,1-18 15,17 18-15,-17 0 16,17-17-16,0-1 16,-17 18 46,0-18-46,-1 18 124,-17 18-124,-17 17-16,-1 0 16,0 1-16,1-1 15,-1 0-15,0 18 16,1-18-16,17-17 15,0 0-15,0-36 110,0-17-95,0 17-15,17-35 16,1 36-16,0-1 16,-18 0-16,0 1 15,17 17-15,-17-18 16,0 0 78,0 36 140,-35 0-218,17-1-1,-17-17 32,35-17-16,0-19-15,0 19-16,0-1 16,0 1-16,0-1 15,0 0 1,0-17-16,18 35 62,-1 0-15,1 0-15,-18 18-17,0 17 1,0-17-1,0-1 1,0 1-16,0-1 16,0 19-1,0-19 17,-18-17 46,-17 0-63,18 0 1,17-17 46,-18 17 157,0 0-203,1-18-16,-1-17 15,18-18 1,0 18 0,0-1-16,0 1 15,0 0 1,35 17-16,-70 106 125,17-52-109,-17-19-16,35 19 15,-18-19-15,1 1 16,-1-18 78,-17 0-79,17 0 1,1 0 46,17-18-62,-36-17 16,36 17 0,0 1 77,-17 17-77,-1 0-16,0 0 16,1 0-16,-1 0 15,0 0-15,1 0 16,-1 17 15,53-70 157,-17 18-173,-18 17-15,0 1 16,18 17 15,-1-18-15,1-17-1,0 17-15,-1 1 16,-17-1 0,18 18-16,-18 53 109,-18-35-93,1-1-16,17 1 15,-18-1-15,18 36 16,-18-53-16,18 18 15,0 17-15,-17-17 16,17 0 0,0-1-16,-18-17 140,18-35-108,0 17-1,0 1-31,0-1 15,18-17-15,17 17 16,0 18 172,18 0-188,-18 0 15,-17 35-15,0 1 16,-18 17-16,17-18 15,-17-18-15,-17-17 94,-36-17-94,18 17 16,-1 0-16,36-18 31,0 1-15,0-1 31,0 0-32,0 1 32,0-1 31,0 0 250,0 1-328,0-1 110,18 18-95,0 0-15,-1 0 16,1 0-16,-1 0 31,1 0-31,0 0 94,-1 0-94,1 0 47,-53 0 78,17 0 15,0 0-140,1 18 16,-1-1 0,18 1-1,0 0 1,0-1 0,0-34 202,0-1-202,0-17-16,0 17 16,0 0-1,0 1-15,0-1 16,0-17-1,0 17 1,0 36 172,18 0-188,-18-1 15,0 1-15,0-1 16,0 1-16,0 0 15,0-1 1,0 1 93,0-53-46,0 17-47,0-17-1,-18 17 470,-17 18-423,17 0 16,-17 0-47,17 0-15,1 0 250,-19 0-235,1 0-15,0 0-1,17 0 1,1 0 234,17 18-250,0-1 15,0 1 79,-18-18 203,18-35-250,0 17 0,0-17-16,0 17 110,18 18-110,17 0 0,-17 0-15,-1 0-1,1 0 17,-1 0-1,1 0-15,0 0 30,-36 0 611,0 0-642,1 0 32,-1 0-31,1 0-1,-1 0 1,0 0 0,1 18 156,-1 0-172,18-1 31,0 1 63,0-1-79,0 1 95,0 0-17,-18-18-93,1 0 125,-19 0-93,19 0-32,-1-18 15,18 0 1,35 18 234,1 0-235,-36 18 1,17 0 0,-17-36 124,0 0-124,0 1 15,-17 17 235,-1 0-251,0 0 282,1 0-281,17-18 15,0 1-31,0-1 16,0 0-1,0 1-15,17-19 16,1 36-16,0 0 297,-1 0-250,1 0-32,0 0-15,-1 0 94,-17 18-78,-17-18-1,17 18 1,-36-18 218,19 0-124,17 17 437,17-17-500,1 0-47,0 0 46,-1 0-30,1 0 31,0 0-47,-1 0 31,18 0 32,-17 0-16,0 0 15,-1 0-62,1 0 16,0 0 15,-1 0 63,-34 0 62,-1 0-140,0 0 30,1 0 48,-1 0 78,0 0-156,1 0-1,-1 0-15,1 0 63,-1 0-48,0 0 1,1 0 15,-1 0 1,0 0-1,18 18 0,-17-18-31,-1 0 16,0 0-1,1 18 48,17-36 124,0 0-171,17 18 0,-17-17-1,0-1 1,18 0-1,17 18 95,-17 0-95,0 0 1,-1 0 31,1 0 47,17 0-79,-17 0-15,-36 36 453,18-19-437,-35 1-16,17 17 16,18-17 93,0-1-93,0 1 62,0-36 16,0 1-63,18 17-31,-18-18 15,18 1-15,-1-1 16,1 0 15,-18 1 63,17-1 297,1 18-376,17 0-15,-17 0 16,0 0-16,-1 0 16,1 0 46,-18 18 79,-18-18-110,-17 0-31,35 17 172,0 19-157,0-19-15,0 18 16,0-17 0,0 0 31,0-1-47,0 1 15,0 0 1,0-1 93,0 1-93,-18 17 78,1-17-79,17-1-15,-18-17 16,18 18 93,0 0-109,0-1 110,-18 19-95,1-19 16,17-52 173,0 0-189,0 17 1,17 0-16,-17 1 15,36-18-15,-1 17 16,-35 0 0,18 18-16,-18-17 15,0-1 1,0 53 140,0-17-156,0 0 16,-18 17-16,0 0 15,18-17 1,0-1 0,-17 1-1,17 0 1,-18-1-16,0 19 16,18-19 77,-17 1-93,17-1 16,-18-17-16,18 18 16,0 0-16,-17-1 15,17-52 157,0 17-156,0-17-16,17 18 15,1-1 17,-18-17-32,35 17 15,-35 0 1,18-17 15,-36 88 141,-17-35-172,35-1 16,-35 19-16,-1-36 15,36 17-15,-17 1 16,-19-1 15,19-17-15,-1 18-1,0-18 32,18-35 63,18 35-95,0-35-15,-1 17 16,1 18-16,35-18 15,-35 1-15,-1-1 16,36 0-16,-35 1 16,-1-1 31,-34 18 156,-1 0-203,18 35 15,-35 1-15,17-19 16,18 1-16,-17 0 16,17-1-16,-18-17 15,0 0 157,18-17-156,0-1-16,0-17 15,0 17-15,0-35 16,18 53 0,-18-35-1,0 17 32,0 36 109,0-1-156,0 1 16,0 0 0,0-1-1,0-34 298,0-19-298,0 19-15,0-1 16,0 36 171,0-1-187,0 1 16,-18 0-16,18-1 16,0 1-16,-17 0 15,17-1 204,0 1-203,0 0 46,-18-18-46,18 17-1,-18 1 1,18-1 93,-17-17-109,34-17 329,19 17-314,-1 0-15,0-18 16,-17 18-1,-1 0 1,1 0 0,0 0 77,-1 0 64,19 0-110,-19 0-32,-17 18 95,0-1-110,-17-17 78,-19 18-63,19-18 17,-1 18-17,0-18 1,1 0 62,-18 0-47,17 0-15,-17 0-16,17 0 109,-17 0-93,17 0-16,36 0 187,17 0-187,0 0 16,1-18 0,-1 18-1,0 0 1,-17 0-16,-1 0 15,1 0 48,0 0-47,-1 0-1,1 0 63,0 0-62,-1 0 0,-34 0 155,-54 18-155,18-18-16,35 0 16,1 0-16,-1 0 250,-17 0-250,17 0 15,-17 0-15,17 0 16,-35 0-16,36 0 16,34 35 265,36-35-266,-17 18-15,-1-18 16,0 0-16,-17 0 16,-18 17 15,17-17-31,1 0 47,0 0 93,-1 0-61,1 0-79,0 0 15,-1 0-15,19 0 16,-19 0 46,1 0-62,-1 0 16,19 0 15,-54 0 297,0 0-328,-17 0 16,18 0-16,-1 0 16,0 0-1,1 0 79,-1 0-78,0 0-1,18 18 63,-17-18-78,-1 0 16,0 0 0,1 0 62,-1 0-63,1 0-15,-1 0 125,-17 0-125,-1 0 47,19 0 0,-1 0-31,0 0-16,1 0 15,-1 0 1,18-18 0,-17 18-16,-1 0 46,36-17 48,17 17-78,-18 0-16,19 0 15,-19 0 17,19 0-1,-19 0-15,1 0-1,0 0 1,-1 0 46,18 0-46,-17 0-16,17 0 16,-17 0-1,17 0 1,-17 0 15,0 0-15,-1 0-16,1 0 15,-1 0 1,1 0-16,0 0 16,17 0-16,-17 0 15,-36 0 313,-17 0-328,17 0 16,-17 0-16,0 0 16,17 0-16,0 0 62,1 0-62,-1 0 16,0 0-1,36 0 204,17 0-219,-17 0 16,17 0-16,-17 0 15,17 0 1,0 0-16,-17 0 16,0 0-16,17 0 15,-17 0-15,17 0 16,-17 0-1,-18-18 189,0 0-158,0 1-30,-36 34 140,19-17-156,17 36 16,0-19 0,-18 1-1,18 0 79,-18-18 0,18 17-79,-17-17-15,-1 18 32,0-18 46,18-35-63,0 17 1,0-17 0,0 17-1,0-17 1,0 17-16,0 0 15,0-17 1,18 35-16,-18 35 234,0-17-234,18-18 188,-1 0-126,1-18-30,0 1-32,-1-1 15,1 1 17,0 17 93,17 0-110,-35 17-15,35 1 16,-35-1-1,18-17 1,-18 18 15,0 0 1,-18-18 93,0 0-94,18-18-16,0 0-15,0 1 16,0-1-16,-17 1 16,-1 17 109,1 17-110,-1-17-15,18 18 16,-18-1-16,1 1 16,17-36 280,0 1-264,0-1-17,0 1 1,0 34 125,-18-17-126,0 35-15,-17 1 16,35-19-1,-18 19-15,54-36 266,-1 0-250,-17 17-16,-1-17 15,1 0 1,0 0 0,-1 0-16,1 0 62,-18 18-15,0 0 0,17-1-16,-17 1-31,0 0 0,0-1 16,0 1-16,0-1 78,-35-17-78,18 0 31,-1 0-31,0 0 16,1 0-1,-1 0-15,0 0 16,1 0 93,34 0 16,1 0-125,0 0 16,17 0-16,18 0 16,0 0-16,0 0 0,-36 0 0,1 0 15,0 0 157,17 0-156,-18 0-1,1 0 63,-18 18-62,0 17 0,0-17-1,0 0 110,-18-1-62,1-17-32,-18 0-15,35-17-16,-18-1 15,0 0 1,-17 18-16,17-17 16,1-1-16,-1 0 15,0 18-15,1-17 16,-1-1 31,1 18 46,-36-17-77,17 17-16,-17-18 16,36 18-16,-36-18 15,53 1-15,-18 17 78,1 0-62,-1 0-16,0 0 16,1-18-1,-1 18-15,0 0 32,-17 0-17,0-35-15,17 35 16,-52 0-16,-19-18 15,19 0-15,52 18 16,-52-35-16,52 17 125,18 1-125,0-1 16,18 1-16,-1-1 15,1 0 1,-18 1 125,0-1-126,0 36 345,-18-1-345,1 36 1,34-70 156,36-19-157,-17 1-15,16 35 16,-34 0 0,0-18-1,-1 18 48,1 0 93,-18 18-140,0 0-1,0-1-15,0 19 16,0-1-1,0-18-15,-18-17 125,1 0-109,-54-17 0,71-1-1,0 1-15,0-1 16,0 0 0,0 1-16,18 17 31,-18 17 234,0 1-249,-18 0 0,53-36 171,-17 18-171,0-18-16,-1 1 47,1-1-32,0 0 1,17 1 0,-35-1 171,-18 18-31,1 0-140,17 35 0,0-17-16,-18 17 15,0 1 1,18-54 156,0 0-157,18 1-15,0-19 16,-18 19 46,0-1-30,17 0-17,-17 1 1,0 52 140,0-17-140,0-1-16,18 19 15,17-19 79,-52-17 78,-1 0-172,0-17 16,18-1-1,18 18 204,17 0-203,18 18-1,-35-18-15,17 17 16,-17-17 15,-18 18-31,17-18 47,1 0-31,-36 0 109,-17-18-125,17-17 15,1 35 1,17-18-16,-36-17 16,19 17-1,-1 1-15,1 17 78,34 0 188,1 0-250,-1 0-16,-34-18 62,-1 18 63,1 0 78,-19 0-187,19 0 62,-19 0-78,19 0 31,-1 0 0,0 18 1,18-1-32,0 1 15,0 0 1,-17-1-16,17 1 16,-18 0 93,1-1-78,-1-17 32,-35 0-48,35-17-15,1-19 16,-19 19-16,19-1 16,17 0-16,0 1 15,0-1-15,0 1 16,0-1-1,0 0 17,0 54 155,0-19-187,0 18 16,17-17-16,-17 0 15,0-1-15,0 1 16,0 0 125,0-36-110,0-17-31,0-1 16,0 19-1,0-1 1,0 1-1,0-1 1,0 0-16,0 1 16,0-1-1,0 0-15,0 1 32,0-1-32,0 0 15,0 1 48,0-1-48,0 1 1,0-1 140,0 0-125,-17 1-15,34 17 422,-17 17-407,0 1-31,0 0 62,0-1-15,0 1-31,0 17-1,0-17 1,0-1 93,0 1-93,0 0 31,0-1 15,0 19-15,0-19-15,0 1-17,0-1 1,0 1-1,0 0-15,0-1 16,0 1 0,0 0-16,0-1 15,0 1 32,0 17 0,0-17 0,0 17 78,0-17-47,0-1-31,0 1 109,0-53 63,0 17-203,0 0-1,0 1-15,0-1 31,0 1 1,0-1-1,0 0 0,0-17-15,0 17 156,0-17-110,0 17-46,0 1 15,0-1 0,0 1-15,0-1 15,0 0-31,0 1 16,0-1 31,0 0-32,0 1 32,-17-19-31,17 19 15,-18-1-31,18 1 78,0-1-62,0 0-1,0 1 454,0-1-453,0 36 437,0-1-437,0 1-16,0 0 31,-17-18 0,17 17 32,0 1-48,0-1 1,0 1-1,0 0 17,0-1 61,0 1-77,0 0-16,0-1 125,0 1-94,0 0-15,0-1 0,0 1 30,0 17 33,17 0-33,-17-17-14,0 0-17,0-1 17,0 1 30,0 0 1,0 17-17,0-18-14,18 1 30,-1 0-46,-17-1 15,0 19 78,0-19-46,0-34 218,0-1-265,-35 0-16,35 1 47,-17 17-47,17-18 15,0 0-15,0 1 47,0-1 78,0 1-109,0-1 78,0 0-79,0 1 1,0-1-16,-18 0 15,18 1 32,0-1-15,0 0-1,0 1-16,0-1 48,0 1-47,0-1 77,0 0-77,0 1 15,0-1-15,0-17 15,0 17 16,0-17-31,0 17 15,0 1 47,0-1-31,0 0-16,0 1 94,0-1-125,-18 36 266,18-1-251,0 1-15,0 0 32,0-1-32,0 1 15,-17-18-15,17 17 31,0 1 32,0 0-47,0-1 15,0 1 47,0 0-62,0-1-1,0 1 1,0 0 31,0-1-16,0 1-15,0-1 15,0 1-16,0 0 1,0-1 15,0 1 1,0 0 93,0-1-94,0 1 47,17 0-62,-17 17 30,0-18 1,36 19 31,-36-1 79,0-17 61,0-36 79,0 0-297,0 1 16,0-1 0,0-17-1,0 17 16,0 1-15,0-19 109,-18 36-47,0 0-62,18 18 374,0 0-374,0-1 0,0 1-16,0-1 15,0 1 79,0 0-78,0-1 15,0 1 78,0-36 126,0 1-220,0-1 1,0 0 15,0 1 0,0-1-31,0 1 32,0-1-1,0 0 172,0 1-156,0-1-31,0 0-16,-17 1 15,17-1 1,0 0 46,0 1-46,0-1 0,0 1-16,0-1 31,0 0 0,0 1 0,0-1 1,0 0-17,0 1 1,-18-1 46,18 0-15,0 1 16,0-1-63,0 1 15,-18-1 1,18 0 15,0 1 172,0 34-31,0 1-156,0 0-1,0-1-15,0 1 16,0-1 0,0 1 46,0 0-46,0-1 93,0 1-93,0 0-1,0-1-15,0 19 16,0-19 15,0 1 16,0-1-31,0 1-1,0 0 1,0-1 31,0 1-16,0 0-15,0-1 46,0 19-46,0-19 15,0 18 47,0-17 94,0 0-47,0-1-109,0 1 31,18 0-32,-36-36 267,18-17-282,0-1 15,0-16-15,0 34 16,0 0-1,0 1-15,0-1 63,0 0-63,0 1 16,0-1-1,0 0-15,0 1 16,0-1 31,0 1-32,0-1 1,0 0 0,0 1-16,0-1 62,0 0-46,0 1-1,0-1 17,0 0-17,0 1 16,0-1 1,0-17 15,0 17 62,0 1 16,18-1-94,0 18 16,-18-18-16,0-17 110,-18 53 31,0-1-172,-17 19 15,35-1 1,-18-17 62,1 17-62,17-18-1,-18-17-15,18 18 110,-18-18 46,18 18-78,0-1-62,0 1-1,0 0-15,18-18 438,17-18-422,-17-17-1,0 35-15,-18-18 141,17 18-32,1-18-46,-18 36 140,0 0-188,-18-1 48,18 1-32,-17-18 0,17 18-15,-18-18 31,18 17-31,-18 1 77,1 0-77,-1-18 234,0 0-219,1-18-15,17 0-16,0 1 15,0-1-15,0-17 16,0 17-16,0 0 31,0 1 63,0 34 62,0 1-156,0 0 16,0-1 93,0 1-93,0 0 93,0-1 79,-18-34-173,18-1 1,35 18 172,-17 0-188,0 0 31,-1 0-31,1-18 15,0 18 173,-18-17-188,0-1 219,17 18-204,-52 35 157,17-17-156,18 0-1,-17-1 1,17 1 31,0 0-16,0-1-15,0 1-1,0-1 64,-18-17-33,18-17 376,35-18-406,18-1 0,-35 36-1,17-17-15,-17-1 16,0 18 93,-18-35-15,0 17-47,-18 18 93,0 0-93,-17 0-31,17 18 46,1-18-62,-1 0 16,18 17-16,-18 1 16,1 0 31,-1-18-32,18 17 16,0 1 16,0 0 31,0-1-62,0 1-16,0-1 63,18-87 62,-18 52-110,17 1-15,1 17 16,-18-18 46,-35 18 141,-53 0-203,35 18 16,-18 17-16,36-35 16,17 18 202,71-18-155,0-18-63,0 18 16,-35-18-1,-1 18-15,1-17 63,-1-1-48,1 18 1,17-18-16,-35 36 141,0 17-126,0-17 1,0 17-1,-17-88 173,17 18-172,0 17-1,0 36 188,0 17-203,-18-17 16,18 35 62,-18-53-62,18-18 296,0 36-171,0-1-126,0 36-15,0 0 16,36 0-16,-19-18 16,36 1-16,-53-19 15,36-17-15,-19 0 47,-17-17 0,0-19-31,-17 36-16,-1 0 15,18-17 1,0-1 46,0 1-62,0-1 32,0 0-32,-18 1 15,18-1 188,0 0-124,0 1-48,0-1 47,0 36 47,0-1-78,36 19-47,-19-36 15,36 35 1,-35-35-16,-1 18 16,1-18-1,-53-36 79,17 19-78,-17 17-16,17-18 15,1 18 48,52 18 77,-17-18-124,-1 17 0,18 1-16,18 17 15,0-17-15,0-1 16,-35 1-16,-1 17 16,36-35-16,-17 18 15,-19 0 1,-17-1-16,36-17 15,-19 36-15,1-36 16,-1 0 0,-17 17 46,18-17-46,35 18-1,-53 0-15,18-18 16,17 0-16,-17 0 16,17 17-1,0-17 48,-17 0-63,-1 0 15,19 35-15,-19-35 16,19 0 0,-1 0-16,-17 0 15,17 18 1,-18-18 78,1 0-79,0 0 17,-1 0-1,-17-18 78,36 18-62,52 0-31,-35 0-16,0 0 15,-36 0 1,1 0 15,0 0-15,-18 18 93,0 17-93,0-17-16,-36-18 15,19 0 1,-1 0 0,0 0 31,1 0-16,-1 0-16,0 0-15,1 0 16,-1 0-16,18 18 31,0 17 79,18 0-110,-18-52 109,0-36-93,0 17-16,-18 1 15,18 17 1,0 1 0,-17-1-1,-1 1-15,18-1 16,0 36 78,0 17-94,0 0 15,0 0-15,0 1 16,0-1-16,18-17 15,-18 34-15,0-34 16,0 0-16,35 17 16,-35-53 62,0-35-63,0 18-15,0-18 16,0 0-16,0 0 16,0 36-16,0-18 15,0 17-15,0 0 32,17 1 46,1 17-78,0 0 15,17 35-15,-17-17 16,-18 17-16,17-18 16,1 19-16,-18-19 15,0 19-15,0-1 16,0 0-1,35-17-15,-35-1 16,0 1 0,0-36 46,0-17-46,0-35-16,0 34 15,-17 1-15,17 17 125,17 18-109,1 0-16,-18 18 16,0 35-16,35 0 15,-35-35 1,0-1 0,0 1 62,-17-18-47,-1 0-15,0 0-1,18-18 1,0 1 31,18 17-32,35 0-15,-18 17 16,-17-17-16,-1 0 16,1 0-16,17 18 31,-35-1-31,0 1 15,18 0 1,-18-1 0,0 1-16,0 17 15,0-17 17,-35-18-32,-18 0 15,53-18-15,-53 18 16,35-17-16,-35-19 15,36 19 1,-1 17 0,18-36-16,-18 36 15,18-17 1,0-1 0,0 1-1,0-1 1,53 18 31,-17 0-32,-1 0-15,-18 18 16,1-18-16,0 17 16,-1 18 15,19-17-31,-36 0 47,0-1-32,0 1 1,-36-18-16,-52 0 16,35 0-16,-35 0 15,0-35-15,53-1 16,-1 1-16,1 0 15,17 17-15,18 1 16,0-36 0,18 53-16,17-36 15,1 36-15,-19-17 16,1 17 0,35 0 46,-18 0-62,0 0 16,-17 0-16,0 0 31,-18 17-15,0 19-1,0-1 1,0-17-16,0-1 15,-53 1-15,53 0 16,-18-18-16,-17 0 31,17 0-15,0 0 0,1-18-16,17 0 15,0-17 1</inkml:trace>
  <inkml:trace contextRef="#ctx0" brushRef="#br0" timeOffset="4593.75">21696 8890 0,'0'-18'172,"17"18"-157,1 0-15,17 0 47,-17 0-15,0 0-17,-1 0 16,1 0-31,-18 18 16,18 0 0,35-1-1,-53 1-15,35-18 16,-18 18 0,19-18-16,-19 0 15,-17 17-15,18-17 47,-18 18-47,35-18 31,-17 0-15,-18 17-16,35-17 16,-17 18-16,-1-18 15,1 18-15,17-18 31,-17 0-31,0 0 16,-1 0 93,19 0-109,-1 0 16,-18 0 0,-17 17-1,36-17 48,-1 18-63,-35 0 15,0 17 1,35-17-16,-35-1 16,0 1-1,0 0 32,0-1 16,0 1-48,0-1 1,-35-17 0,17 0 15,-17 0-16,17 0-15,-17 0 16,18 0-16,-19 0 16,1 0-16,0 0 15,17 0 1,0-17-16,18-1 16,-17 1-1,17-1 16,0 0-15,0 1 0,0-19-16,0 19 15,17-19-15,1 1 16,0 17-16,17 18 16,-17 0-1,17 0 1,-17 0-1,17 0 1,18 0-16,-36 0 16,1 0-16,0 0 15,35 18 1,-36 0 0,18 17-16,-35-17 15,53 70-15,-35-53 16,35 0-16,-18 1 15,1-1-15,-19-35 16,-17 18-16,0-1 31,0 1 1,0 0-32,0-1 15,0 1 1,-17-1-1,17 1 1,-36-18 15,-17 0-15,18 0-16,-36 0 16,54-18-16,-36 1 15,35-1-15,1 1 16,-1-1-16,0 0 15,-17-17 1,35 0-16,0 17 31,-18 0-15,18 1 0,0-1-1,0 1 1,18-1 15,17 18-31,-17 0 16,0 0-1,-1 0-15,19 18 16,16-1 0,-34 18-16,17-17 15,1 17-15,-1 1 16,0-19-16,-17 1 15,-18 17 48,0-17-47,0 17-1,-18-35 48,-35 0-48,0 0-15,0 0 16,36 0-16,-36 0 16,-18-35-16,36 0 15,-18-1-15,-17-17 16,52 36-16,-17-19 15,17 36-15,0 0 32,1-17 15,17-1-32,17 18 1,-17-17-16,18 17 15,0 0-15,17 0 16,0 0-16,1 0 16,-19 0-1,1 0-15,-1 0 16,1 0 0,0 0-1,-1 0-15,1 0 16,0 17-16,35 18 15,-18-35 1,-35 18 15,0 0-15,0-1 0,0 1-16,0 0 31,0-1-31,0 1 15,-18 0 1,1-1 0,-19 1-1,19-18 32,-1 0-47,0 0 16,-17 0-16,0-18 15,-18 1-15,-18-36 16,36 53-16,0-71 16,0 36-1,17 17-15,0 1 16,18-1-16,0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3-02-16T18:35:39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4886 8326 0,'0'17'234,"0"1"-218,-18-1 31,18 1 46,-17 0-93,17-1 94,-18-17-78,18 18-16,0 0 78,-18-1-62,18 1 15,0 0 0,0-1 0,0 1 1,0-1 30,-17-17-31,17 36 16,-18-19 63,18 19-17,-17-19-77,-1 1 62,18 0-62,0-1 15,-18-17-15,18 36 234</inkml:trace>
  <inkml:trace contextRef="#ctx0" brushRef="#br0" timeOffset="5175.99">5027 8343 0,'0'35'109,"0"-17"-62,0 17 0,0-17-16,-18-18-31,1 18 16,17-1 31,0 1-32,-18-18 16,18 35 32,0-17-47,0-1 77,-35 19-46,35-1 63,0-17 15,0 17 31,-18-17 47</inkml:trace>
  <inkml:trace contextRef="#ctx0" brushRef="#br0" timeOffset="7329.36">3969 8943 0,'17'0'15,"1"0"95,0 0-79,-1 0-16,1 0 17,0 0-17,-1 0 1,1 0 15,0 0-15,-1 0-1,1 0 1,-1 0 15,1 0-15,0 0 15,-1 0-15,1 0-1,0 0 1,-1 0 62,1 0-62,0 0-1,-1 0 17,1 0 30,-1 0-46,1 0-1,0 0 110</inkml:trace>
  <inkml:trace contextRef="#ctx0" brushRef="#br0" timeOffset="9408.57">3951 9084 0,'18'0'93,"-1"0"-93,1 0 16,0 0-16,-1 0 16,1 0-1,0 0 48,-1 0-16,1 0-16,0 0-31,-1 0 16,1 0 77,-1 0-61,1 0 46,0 0-78,-1 0 31,1 0 31,0 0-46</inkml:trace>
  <inkml:trace contextRef="#ctx0" brushRef="#br0" timeOffset="13593.15">2875 11695 0,'18'0'282,"-1"0"-267,19 0 16,-19 0 16,1 0-31,-18 17-16,18-17 16,-1 0-1,19 0 1,-19 0 46,18 0-62,-17 0 16,17 0 15,-17 18-15,0-18 15,-1 0-15,1 0-1,0 18 1,-1-18 15,1 0-15,-1 0-1,1 0-15,0 0 16,17 0 62,-17 0-47,17 0-15,-17 0 0,17 0 109,-53 0 0</inkml:trace>
  <inkml:trace contextRef="#ctx0" brushRef="#br0" timeOffset="17760.93">3969 12647 0,'-18'18'140,"18"17"-93,0-17-31,0-1 15,0 1-15,0 0-1,-18-1 1,1 1 0,17-1-1,-18 1 32,18 0-47,0-1 47,0 19-31,-17-19-1,-1 1 1,18 0 15,0-1 32,0 1-48,0 0 1,-18-1 0,18 18 77,0-17-77,-17 0 15,17-1-15,0 1 78</inkml:trace>
  <inkml:trace contextRef="#ctx0" brushRef="#br0" timeOffset="20632.78">2893 11536 0,'35'0'63,"-17"0"-48,17 0 1,-17 0 31,17 0 0,-17 0-32,-1 0 1,1 0-16,-1 0 16,19 0 31,-36 17 31,17-17-63,1 0 1,0 0 0,-1 0-1,1 18 48,-18 0-48,18-18 1,-1 0 31,1 0-32,-1 0-15,1 0 16,17 0 0,-17 0 77,0 0-77,-1 0 0</inkml:trace>
  <inkml:trace contextRef="#ctx0" brushRef="#br0" timeOffset="22401.16">2928 11395 0,'18'0'78,"-1"0"-62,19 0 0,-19 0-1,19 0 1,-19 0-1,18 0 1,-17 0 0,0 0-1,-1 0 48,1 0-48,0 0-15,17 0 16,-17 0 0,-18 17-16,17-17 15,1 0 63,-1 0-62,1 18-16,0-18 78,17 0-62,-17 0-1,-1 0 48,1 0-32,0 0 16,17 0-16</inkml:trace>
  <inkml:trace contextRef="#ctx0" brushRef="#br0" timeOffset="25008.29">3775 12629 0,'-18'18'125,"18"0"-109,0 17-1,-18-17 1,18 17 31,0-17 15,0 17-15,0-18 16,0 19-32,0-19 31,0 1-46,0 0 0,0-1 30,-17 1 1,17 0 16,0-1-48,-18-17 17,18 18 15,0 0 15,0-1 16,0 1-62,0-1-16,0 1 172,0 0-110,-17-1 141</inkml:trace>
  <inkml:trace contextRef="#ctx0" brushRef="#br0" timeOffset="27281.08">4145 12700 0,'-17'0'235,"-1"0"-220,18 18-15,0-1 16,0 19 0,-18-1-1,18-18 1,-17 19 46,17-19-30,-18 1-1,18 0 0,0-1-15,0 1 31,0 0-32,0-1 16,0 1 16,0 0-31,0-1 0,0 1 62,0-1-31,0 1-16,0 0 16,0-1-32,0 1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6D765-9717-4888-9065-14C8182CB573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140" y="3269853"/>
            <a:ext cx="794512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6BD95-F700-4984-BED4-11360924C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7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6BD95-F700-4984-BED4-11360924C0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28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6BD95-F700-4984-BED4-11360924C0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41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BD95-F700-4984-BED4-11360924C0D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0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6BD95-F700-4984-BED4-11360924C0D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85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6BD95-F700-4984-BED4-11360924C0D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6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01.03.2023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3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01.03.2023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0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01.03.2023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79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01.03.2023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8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01.03.2023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4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01.03.2023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75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01.03.2023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89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01.03.2023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5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01.03.2023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03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01.03.2023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7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01.03.2023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01.03.2023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0.png"/><Relationship Id="rId5" Type="http://schemas.openxmlformats.org/officeDocument/2006/relationships/image" Target="../media/image20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emf"/><Relationship Id="rId5" Type="http://schemas.openxmlformats.org/officeDocument/2006/relationships/customXml" Target="../ink/ink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00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0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786" y="332655"/>
            <a:ext cx="7772400" cy="3330369"/>
          </a:xfrm>
        </p:spPr>
        <p:txBody>
          <a:bodyPr/>
          <a:lstStyle/>
          <a:p>
            <a:r>
              <a:rPr lang="ru-RU" sz="4400" dirty="0"/>
              <a:t>Решение задач по геометрии с использованием задач-теорем </a:t>
            </a:r>
            <a:br>
              <a:rPr lang="ru-RU" sz="4400" dirty="0"/>
            </a:br>
            <a:r>
              <a:rPr lang="ru-RU" sz="3600" dirty="0"/>
              <a:t>(Метод ключевых задач)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5760088"/>
            <a:ext cx="6480720" cy="9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797153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Зеленяк</a:t>
            </a:r>
            <a:r>
              <a:rPr lang="ru-RU" sz="1400" b="1" dirty="0"/>
              <a:t> О. П.</a:t>
            </a:r>
          </a:p>
          <a:p>
            <a:r>
              <a:rPr lang="ru-RU" sz="1400" dirty="0"/>
              <a:t>Решение задач по планиметрии. Технология алгоритмического подхода на основе </a:t>
            </a:r>
            <a:r>
              <a:rPr lang="ru-RU" sz="1400" dirty="0" err="1"/>
              <a:t>задач_теорем</a:t>
            </a:r>
            <a:r>
              <a:rPr lang="ru-RU" sz="1400" dirty="0"/>
              <a:t>. Моделирование в среде </a:t>
            </a:r>
            <a:r>
              <a:rPr lang="ru-RU" sz="1400" dirty="0" err="1"/>
              <a:t>Turbo</a:t>
            </a:r>
            <a:r>
              <a:rPr lang="ru-RU" sz="1400" dirty="0"/>
              <a:t> </a:t>
            </a:r>
            <a:r>
              <a:rPr lang="ru-RU" sz="1400" dirty="0" err="1"/>
              <a:t>Pascal</a:t>
            </a:r>
            <a:r>
              <a:rPr lang="ru-RU" sz="1400" dirty="0"/>
              <a:t> / О. П. </a:t>
            </a:r>
            <a:r>
              <a:rPr lang="ru-RU" sz="1400" dirty="0" err="1"/>
              <a:t>Зеленяк</a:t>
            </a:r>
            <a:r>
              <a:rPr lang="ru-RU" sz="1400" dirty="0"/>
              <a:t>. — Киев, Москва: </a:t>
            </a:r>
            <a:r>
              <a:rPr lang="ru-RU" sz="1400" dirty="0" err="1"/>
              <a:t>ДиаСофтЮП</a:t>
            </a:r>
            <a:r>
              <a:rPr lang="ru-RU" sz="1400" dirty="0"/>
              <a:t>, ДМК Пресс, 2008. — 336 с.</a:t>
            </a: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586194" y="4014065"/>
            <a:ext cx="53466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cap="none" dirty="0" err="1">
                <a:latin typeface="+mn-lt"/>
              </a:rPr>
              <a:t>Мелекесова</a:t>
            </a:r>
            <a:r>
              <a:rPr lang="ru-RU" i="1" cap="none" dirty="0">
                <a:latin typeface="+mn-lt"/>
              </a:rPr>
              <a:t> Роза </a:t>
            </a:r>
            <a:r>
              <a:rPr lang="ru-RU" i="1" cap="none" dirty="0" err="1">
                <a:latin typeface="+mn-lt"/>
              </a:rPr>
              <a:t>Муслухетдиновна</a:t>
            </a:r>
            <a:endParaRPr lang="ru-RU" i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833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32078"/>
            <a:ext cx="3322712" cy="918828"/>
          </a:xfrm>
        </p:spPr>
        <p:txBody>
          <a:bodyPr/>
          <a:lstStyle/>
          <a:p>
            <a:r>
              <a:rPr lang="ru-RU" dirty="0"/>
              <a:t>Вариант 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621" y="536765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№ 1</a:t>
            </a:r>
            <a:r>
              <a:rPr lang="ru-RU" sz="2400" dirty="0">
                <a:solidFill>
                  <a:srgbClr val="002060"/>
                </a:solidFill>
              </a:rPr>
              <a:t> задача-теорема  9, пифагорова тройка</a:t>
            </a:r>
          </a:p>
          <a:p>
            <a:r>
              <a:rPr lang="ru-RU" sz="2400" dirty="0">
                <a:solidFill>
                  <a:srgbClr val="C00000"/>
                </a:solidFill>
              </a:rPr>
              <a:t>№ 2</a:t>
            </a:r>
            <a:r>
              <a:rPr lang="ru-RU" sz="2400" dirty="0">
                <a:solidFill>
                  <a:srgbClr val="002060"/>
                </a:solidFill>
              </a:rPr>
              <a:t> задача-теорема 7</a:t>
            </a:r>
          </a:p>
          <a:p>
            <a:r>
              <a:rPr lang="ru-RU" sz="2400" dirty="0">
                <a:solidFill>
                  <a:srgbClr val="C00000"/>
                </a:solidFill>
              </a:rPr>
              <a:t>№ 3</a:t>
            </a:r>
            <a:r>
              <a:rPr lang="ru-RU" sz="2400" dirty="0">
                <a:solidFill>
                  <a:srgbClr val="002060"/>
                </a:solidFill>
              </a:rPr>
              <a:t> совет 4 (доп. построения) и задача-теорема 21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7266" y="95929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</a:t>
            </a:r>
            <a:r>
              <a:rPr lang="ru-RU" sz="2400" b="1" dirty="0"/>
              <a:t>Биссектриса острого угла прямоугольного треугольника делит катет на отрезки 10 и 26. Найдите площадь треугольника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7266" y="2159627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</a:t>
            </a:r>
            <a:r>
              <a:rPr lang="ru-RU" sz="2400" b="1" dirty="0"/>
              <a:t>В параллелограмме АВС</a:t>
            </a:r>
            <a:r>
              <a:rPr lang="en-US" sz="2400" b="1" dirty="0"/>
              <a:t>D</a:t>
            </a:r>
            <a:r>
              <a:rPr lang="ru-RU" sz="2400" b="1" dirty="0"/>
              <a:t> точка К – середина стороны ВС, отрезок </a:t>
            </a:r>
            <a:r>
              <a:rPr lang="en-US" sz="2400" b="1" dirty="0"/>
              <a:t>D</a:t>
            </a:r>
            <a:r>
              <a:rPr lang="ru-RU" sz="2400" b="1" dirty="0"/>
              <a:t>К пересекает диагональ АС в точке М. Докажите, что отрезок СМ в три раза меньше диагонали АС.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7266" y="3716792"/>
            <a:ext cx="83882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3. </a:t>
            </a:r>
            <a:r>
              <a:rPr lang="ru-RU" sz="2400" b="1" dirty="0"/>
              <a:t>В треугольнике АВС высота ВН, равная 6, и медиана СМ, равная 5, пересекаются в точке О. Расстояние от точки О до стороны АС равно 1. Найдите сторону ВС.</a:t>
            </a:r>
          </a:p>
        </p:txBody>
      </p:sp>
    </p:spTree>
    <p:extLst>
      <p:ext uri="{BB962C8B-B14F-4D97-AF65-F5344CB8AC3E}">
        <p14:creationId xmlns:p14="http://schemas.microsoft.com/office/powerpoint/2010/main" val="252261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74360" cy="683994"/>
          </a:xfrm>
        </p:spPr>
        <p:txBody>
          <a:bodyPr/>
          <a:lstStyle/>
          <a:p>
            <a:r>
              <a:rPr lang="ru-RU" dirty="0"/>
              <a:t>Решение задача 1 (вар.2)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10518" y="5667869"/>
            <a:ext cx="6569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№ 3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0" dirty="0">
                <a:solidFill>
                  <a:srgbClr val="002060"/>
                </a:solidFill>
              </a:rPr>
              <a:t>задача-теорема  9, Пифагорова тройка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5303" t="14470" r="5119" b="23676"/>
          <a:stretch/>
        </p:blipFill>
        <p:spPr>
          <a:xfrm>
            <a:off x="251520" y="2925597"/>
            <a:ext cx="3855596" cy="20019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7266" y="95929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Биссектриса острого угла прямоугольного треугольника делит катет на отрезки 10 и 26. Найдите площадь треугольника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A99C8B-3A94-4131-9358-E0A419A119EB}"/>
              </a:ext>
            </a:extLst>
          </p:cNvPr>
          <p:cNvSpPr/>
          <p:nvPr/>
        </p:nvSpPr>
        <p:spPr>
          <a:xfrm>
            <a:off x="5944892" y="6243617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№ 3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Ответ: 270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81EFCE2-EF41-4674-8FD8-1B985CCE7193}"/>
              </a:ext>
            </a:extLst>
          </p:cNvPr>
          <p:cNvGrpSpPr/>
          <p:nvPr/>
        </p:nvGrpSpPr>
        <p:grpSpPr>
          <a:xfrm>
            <a:off x="4319296" y="2498029"/>
            <a:ext cx="4448113" cy="2429511"/>
            <a:chOff x="4319296" y="2498029"/>
            <a:chExt cx="4448113" cy="242951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l="13273" t="11079" r="5619" b="45499"/>
            <a:stretch/>
          </p:blipFill>
          <p:spPr>
            <a:xfrm>
              <a:off x="4319296" y="2498029"/>
              <a:ext cx="4448113" cy="242951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Рукописный ввод 2">
                  <a:extLst>
                    <a:ext uri="{FF2B5EF4-FFF2-40B4-BE49-F238E27FC236}">
                      <a16:creationId xmlns:a16="http://schemas.microsoft.com/office/drawing/2014/main" id="{F9B20169-4B37-4629-A577-78A5E08F05AC}"/>
                    </a:ext>
                  </a:extLst>
                </p14:cNvPr>
                <p14:cNvContentPartPr/>
                <p14:nvPr/>
              </p14:nvContentPartPr>
              <p14:xfrm>
                <a:off x="7277040" y="2901600"/>
                <a:ext cx="914760" cy="527400"/>
              </p14:xfrm>
            </p:contentPart>
          </mc:Choice>
          <mc:Fallback xmlns="">
            <p:pic>
              <p:nvPicPr>
                <p:cNvPr id="3" name="Рукописный ввод 2">
                  <a:extLst>
                    <a:ext uri="{FF2B5EF4-FFF2-40B4-BE49-F238E27FC236}">
                      <a16:creationId xmlns:a16="http://schemas.microsoft.com/office/drawing/2014/main" id="{F9B20169-4B37-4629-A577-78A5E08F05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67680" y="2892240"/>
                  <a:ext cx="933480" cy="54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BADECDE-EA6D-433B-BDEE-A3BF6790D85C}"/>
              </a:ext>
            </a:extLst>
          </p:cNvPr>
          <p:cNvSpPr txBox="1"/>
          <p:nvPr/>
        </p:nvSpPr>
        <p:spPr>
          <a:xfrm>
            <a:off x="7277040" y="2694764"/>
            <a:ext cx="84584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24х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84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507" t="8100" r="6054" b="8587"/>
          <a:stretch/>
        </p:blipFill>
        <p:spPr>
          <a:xfrm>
            <a:off x="4644008" y="2780928"/>
            <a:ext cx="3968441" cy="223224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637916" y="4017605"/>
            <a:ext cx="432048" cy="251936"/>
          </a:xfrm>
          <a:prstGeom prst="ellipse">
            <a:avLst/>
          </a:prstGeom>
          <a:solidFill>
            <a:schemeClr val="bg1"/>
          </a:solidFill>
          <a:ln w="3175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2481" y="5589240"/>
            <a:ext cx="7427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№ 2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0" dirty="0">
                <a:solidFill>
                  <a:srgbClr val="002060"/>
                </a:solidFill>
              </a:rPr>
              <a:t>Совет 4 (доп. построения), задача-теорема 7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683994"/>
          </a:xfrm>
        </p:spPr>
        <p:txBody>
          <a:bodyPr/>
          <a:lstStyle/>
          <a:p>
            <a:r>
              <a:rPr lang="ru-RU" dirty="0"/>
              <a:t>Решение задача 2 (вар.2)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6348" t="9257" r="6423" b="10515"/>
          <a:stretch/>
        </p:blipFill>
        <p:spPr>
          <a:xfrm>
            <a:off x="179512" y="2342880"/>
            <a:ext cx="3816424" cy="20672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4691" y="823875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параллелограмме АВС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точка К – середина стороны ВС, отрезок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 пересекает диагональ АС в точке М. Докажите, что отрезок СМ в три раза меньше диагонали АС.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355302-B0DF-4FF7-8E86-3003F155E240}"/>
              </a:ext>
            </a:extLst>
          </p:cNvPr>
          <p:cNvSpPr/>
          <p:nvPr/>
        </p:nvSpPr>
        <p:spPr>
          <a:xfrm>
            <a:off x="6084168" y="619230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№ 2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Доказано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2290602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2651" y="2752267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664968" y="3247901"/>
            <a:ext cx="2880320" cy="1601437"/>
          </a:xfrm>
          <a:prstGeom prst="triangle">
            <a:avLst>
              <a:gd name="adj" fmla="val 30764"/>
            </a:avLst>
          </a:prstGeom>
          <a:solidFill>
            <a:schemeClr val="bg1"/>
          </a:solidFill>
          <a:ln>
            <a:solidFill>
              <a:srgbClr val="CFCFC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A83429-0AD3-4072-B12B-EA3B674B1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052" y="3498009"/>
            <a:ext cx="317019" cy="365792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C70420E8-3FB5-4F07-9B6A-880B8CCFD4BC}"/>
              </a:ext>
            </a:extLst>
          </p:cNvPr>
          <p:cNvSpPr/>
          <p:nvPr/>
        </p:nvSpPr>
        <p:spPr>
          <a:xfrm>
            <a:off x="7454360" y="3234809"/>
            <a:ext cx="288032" cy="336380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4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uiExpand="1" build="p"/>
      <p:bldP spid="2" grpId="0"/>
      <p:bldP spid="3" grpId="0"/>
      <p:bldP spid="6" grpId="0" animBg="1"/>
      <p:bldP spid="6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5849250"/>
            <a:ext cx="493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№ 3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0" dirty="0">
                <a:solidFill>
                  <a:srgbClr val="002060"/>
                </a:solidFill>
              </a:rPr>
              <a:t>Совет 4 (доп. построения) и задача-теорема 21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683994"/>
          </a:xfrm>
        </p:spPr>
        <p:txBody>
          <a:bodyPr/>
          <a:lstStyle/>
          <a:p>
            <a:r>
              <a:rPr lang="ru-RU" dirty="0"/>
              <a:t>Решение задачи 3 (вар.2)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8404" t="11119" r="8504" b="10882"/>
          <a:stretch/>
        </p:blipFill>
        <p:spPr>
          <a:xfrm>
            <a:off x="537997" y="2561564"/>
            <a:ext cx="3004949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7937" t="9000" r="6741" b="10001"/>
          <a:stretch/>
        </p:blipFill>
        <p:spPr>
          <a:xfrm>
            <a:off x="4701599" y="2024286"/>
            <a:ext cx="3749275" cy="2354196"/>
          </a:xfrm>
          <a:prstGeom prst="rect">
            <a:avLst/>
          </a:prstGeom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4541618" y="4432836"/>
            <a:ext cx="4221115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DOB </a:t>
            </a:r>
            <a:r>
              <a:rPr lang="ru-RU" sz="2400" dirty="0">
                <a:sym typeface="Symbol" panose="05050102010706020507" pitchFamily="18" charset="2"/>
              </a:rPr>
              <a:t>подобен СОН с к=5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6347" t="11001" r="8331" b="11001"/>
          <a:stretch/>
        </p:blipFill>
        <p:spPr>
          <a:xfrm>
            <a:off x="4628076" y="2080591"/>
            <a:ext cx="3759716" cy="2273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22589" y="4948856"/>
                <a:ext cx="34719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Из  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 НВС   </m:t>
                          </m:r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ВС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589" y="4948856"/>
                <a:ext cx="3471912" cy="369332"/>
              </a:xfrm>
              <a:prstGeom prst="rect">
                <a:avLst/>
              </a:prstGeom>
              <a:blipFill>
                <a:blip r:embed="rId5"/>
                <a:stretch>
                  <a:fillRect l="-1228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00698" y="5348567"/>
                <a:ext cx="39528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Из 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 АВН   </m:t>
                          </m:r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16х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АВ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98" y="5348567"/>
                <a:ext cx="3952813" cy="369332"/>
              </a:xfrm>
              <a:prstGeom prst="rect">
                <a:avLst/>
              </a:prstGeom>
              <a:blipFill>
                <a:blip r:embed="rId6"/>
                <a:stretch>
                  <a:fillRect l="-1235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558939" y="869535"/>
            <a:ext cx="83882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3. </a:t>
            </a:r>
            <a:r>
              <a:rPr lang="ru-RU" sz="2400" b="1" dirty="0"/>
              <a:t>В треугольнике АВС высота ВН, равная 6, и медиана СМ, равная 5, пересекаются в точке О. Расстояние от точки О до стороны АС равно 1. Найдите сторону ВС.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A910659-0E80-487F-8294-88B6157FE4EF}"/>
                  </a:ext>
                </a:extLst>
              </p:cNvPr>
              <p:cNvSpPr/>
              <p:nvPr/>
            </p:nvSpPr>
            <p:spPr>
              <a:xfrm>
                <a:off x="6156176" y="6190596"/>
                <a:ext cx="2664296" cy="61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solidFill>
                      <a:schemeClr val="tx2"/>
                    </a:solidFill>
                  </a:rPr>
                  <a:t>№ 3</a:t>
                </a:r>
                <a:r>
                  <a:rPr lang="ru-RU" sz="2400" dirty="0">
                    <a:solidFill>
                      <a:srgbClr val="002060"/>
                    </a:solidFill>
                  </a:rPr>
                  <a:t> Ответ: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85</m:t>
                        </m:r>
                      </m:e>
                    </m:rad>
                  </m:oMath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A910659-0E80-487F-8294-88B6157FE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6190596"/>
                <a:ext cx="2664296" cy="616515"/>
              </a:xfrm>
              <a:prstGeom prst="rect">
                <a:avLst/>
              </a:prstGeom>
              <a:blipFill>
                <a:blip r:embed="rId7"/>
                <a:stretch>
                  <a:fillRect l="-3661"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9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Подсказки вар. 2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677" y="1857364"/>
            <a:ext cx="7756537" cy="440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99592" y="1882735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2427" y="3307812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283" y="4414532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6404" y="1806081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1.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6404" y="4337878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3.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3231158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86502" cy="990266"/>
          </a:xfrm>
        </p:spPr>
        <p:txBody>
          <a:bodyPr/>
          <a:lstStyle/>
          <a:p>
            <a:r>
              <a:rPr lang="ru-RU" dirty="0"/>
              <a:t>Вар. 2 </a:t>
            </a:r>
            <a:r>
              <a:rPr lang="ru-RU" dirty="0" err="1"/>
              <a:t>самост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6504" y="144300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</a:t>
            </a:r>
            <a:r>
              <a:rPr lang="ru-RU" sz="2400" b="1" dirty="0"/>
              <a:t>Биссектриса острого угла прямоугольного треугольника делит катет на отрезки 15 и 9. Найдите площадь треугольника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6504" y="2943347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</a:t>
            </a:r>
            <a:r>
              <a:rPr lang="ru-RU" sz="2400" b="1" dirty="0"/>
              <a:t>В параллелограмме АВС</a:t>
            </a:r>
            <a:r>
              <a:rPr lang="en-US" sz="2400" b="1" dirty="0"/>
              <a:t>D</a:t>
            </a:r>
            <a:r>
              <a:rPr lang="ru-RU" sz="2400" b="1" dirty="0"/>
              <a:t> точка МК – середина стороны А</a:t>
            </a:r>
            <a:r>
              <a:rPr lang="en-US" sz="2400" b="1" dirty="0"/>
              <a:t>D</a:t>
            </a:r>
            <a:r>
              <a:rPr lang="ru-RU" sz="2400" b="1" dirty="0"/>
              <a:t>, отрезок ВМ пересекает диагональ АС в точке К. Докажите, что отрезок АК в три раза меньше диагонали АС.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6504" y="4797152"/>
            <a:ext cx="83882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3. </a:t>
            </a:r>
            <a:r>
              <a:rPr lang="ru-RU" sz="2400" b="1" dirty="0"/>
              <a:t>В треугольнике АВС высота СН, равная 5, и медиана ВМ, равная 4, пересекаются в точке К. Расстояние от точки К до стороны АВ равно 1. Найдите сторону ВС.</a:t>
            </a:r>
          </a:p>
        </p:txBody>
      </p:sp>
    </p:spTree>
    <p:extLst>
      <p:ext uri="{BB962C8B-B14F-4D97-AF65-F5344CB8AC3E}">
        <p14:creationId xmlns:p14="http://schemas.microsoft.com/office/powerpoint/2010/main" val="221276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58204" cy="1371600"/>
          </a:xfrm>
        </p:spPr>
        <p:txBody>
          <a:bodyPr/>
          <a:lstStyle/>
          <a:p>
            <a:r>
              <a:rPr lang="ru-RU" dirty="0"/>
              <a:t>Подсказки вар. 2 </a:t>
            </a:r>
            <a:r>
              <a:rPr lang="ru-RU" dirty="0" err="1"/>
              <a:t>самост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17" y="1714488"/>
            <a:ext cx="8188805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9552" y="1783039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009309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823" y="4255278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823" y="1714488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1.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3822" y="2984883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2.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7800" y="4150822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652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74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2368" y="278243"/>
            <a:ext cx="3610744" cy="775952"/>
          </a:xfrm>
        </p:spPr>
        <p:txBody>
          <a:bodyPr/>
          <a:lstStyle/>
          <a:p>
            <a:r>
              <a:rPr lang="ru-RU" dirty="0"/>
              <a:t>вариант 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301208"/>
            <a:ext cx="8153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№ 1</a:t>
            </a:r>
            <a:r>
              <a:rPr lang="ru-RU" sz="2400" dirty="0">
                <a:solidFill>
                  <a:srgbClr val="002060"/>
                </a:solidFill>
              </a:rPr>
              <a:t> задачи-теоремы: 19, совет 1 (не обязательно вычислять каждую величину)</a:t>
            </a:r>
          </a:p>
          <a:p>
            <a:r>
              <a:rPr lang="ru-RU" sz="2400" dirty="0">
                <a:solidFill>
                  <a:srgbClr val="C00000"/>
                </a:solidFill>
              </a:rPr>
              <a:t>№ 2</a:t>
            </a:r>
            <a:r>
              <a:rPr lang="ru-RU" sz="2400" dirty="0">
                <a:solidFill>
                  <a:srgbClr val="002060"/>
                </a:solidFill>
              </a:rPr>
              <a:t> задачи-теоремы 16, 9, совет 2, пифагорова тройка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FCFD20-AD18-4D13-84C1-7BCB235776FD}"/>
              </a:ext>
            </a:extLst>
          </p:cNvPr>
          <p:cNvSpPr/>
          <p:nvPr/>
        </p:nvSpPr>
        <p:spPr>
          <a:xfrm>
            <a:off x="478077" y="1254244"/>
            <a:ext cx="8359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</a:t>
            </a:r>
            <a:r>
              <a:rPr lang="ru-RU" sz="2400" b="1" dirty="0"/>
              <a:t>Найдите площадь равнобедренной трапеции, если её диагональ равна 6, а средняя линия равна 4.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463DA6-5B6E-4B96-AE99-931CB8F62C74}"/>
              </a:ext>
            </a:extLst>
          </p:cNvPr>
          <p:cNvSpPr/>
          <p:nvPr/>
        </p:nvSpPr>
        <p:spPr>
          <a:xfrm>
            <a:off x="545940" y="2492896"/>
            <a:ext cx="83593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</a:t>
            </a:r>
            <a:r>
              <a:rPr lang="ru-RU" sz="2400" b="1" dirty="0"/>
              <a:t>Параллелограмм АВСД описан около окружности. Высота </a:t>
            </a:r>
            <a:r>
              <a:rPr lang="en-US" sz="2400" b="1" dirty="0"/>
              <a:t>D</a:t>
            </a:r>
            <a:r>
              <a:rPr lang="ru-RU" sz="2400" b="1" dirty="0"/>
              <a:t>К пересекает диагональ АС в точке Е, причем </a:t>
            </a:r>
            <a:r>
              <a:rPr lang="en-US" sz="2400" b="1" dirty="0"/>
              <a:t>D</a:t>
            </a:r>
            <a:r>
              <a:rPr lang="ru-RU" sz="2400" b="1" dirty="0"/>
              <a:t>Е = 5, ЕК = 3. Найдите площадь параллелограмма</a:t>
            </a:r>
          </a:p>
        </p:txBody>
      </p:sp>
    </p:spTree>
    <p:extLst>
      <p:ext uri="{BB962C8B-B14F-4D97-AF65-F5344CB8AC3E}">
        <p14:creationId xmlns:p14="http://schemas.microsoft.com/office/powerpoint/2010/main" val="197834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45D49-6B62-4CE2-A9AF-86622699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756002"/>
          </a:xfrm>
        </p:spPr>
        <p:txBody>
          <a:bodyPr/>
          <a:lstStyle/>
          <a:p>
            <a:r>
              <a:rPr lang="ru-RU" dirty="0"/>
              <a:t>Решение задачи 1 (вар. 3)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B5FEF7-98C3-4311-B5E8-80813EE7A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24744"/>
            <a:ext cx="7620000" cy="437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</a:t>
            </a:r>
            <a:r>
              <a:rPr lang="ru-RU" sz="2400" b="1" dirty="0"/>
              <a:t>Найдите площадь равнобедренной трапеции, если её диагональ равна 6, а средняя линия равна 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DB7EF-17E0-47EA-9329-EA70EB98D724}"/>
              </a:ext>
            </a:extLst>
          </p:cNvPr>
          <p:cNvSpPr txBox="1"/>
          <p:nvPr/>
        </p:nvSpPr>
        <p:spPr>
          <a:xfrm>
            <a:off x="611560" y="5298832"/>
            <a:ext cx="7475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№ 1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задачи-теоремы: 19, совет 1 (не обязательно вычислять каждую величину)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C13B065-B9CA-445B-8346-465292961D19}"/>
                  </a:ext>
                </a:extLst>
              </p:cNvPr>
              <p:cNvSpPr/>
              <p:nvPr/>
            </p:nvSpPr>
            <p:spPr>
              <a:xfrm>
                <a:off x="6012160" y="6200618"/>
                <a:ext cx="2701919" cy="500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solidFill>
                      <a:srgbClr val="C00000"/>
                    </a:solidFill>
                  </a:rPr>
                  <a:t>1.</a:t>
                </a:r>
                <a:r>
                  <a:rPr lang="ru-RU" b="1" dirty="0"/>
                  <a:t> </a:t>
                </a:r>
                <a:r>
                  <a:rPr lang="ru-RU" sz="2400" dirty="0"/>
                  <a:t>Ответ: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C13B065-B9CA-445B-8346-465292961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6200618"/>
                <a:ext cx="2701919" cy="500202"/>
              </a:xfrm>
              <a:prstGeom prst="rect">
                <a:avLst/>
              </a:prstGeom>
              <a:blipFill>
                <a:blip r:embed="rId2"/>
                <a:stretch>
                  <a:fillRect l="-1806" t="-1220" b="-28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2F5067-027B-499A-BE2C-FE8527309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3" t="7445" r="6923" b="17457"/>
          <a:stretch/>
        </p:blipFill>
        <p:spPr>
          <a:xfrm>
            <a:off x="5351240" y="2507069"/>
            <a:ext cx="2880320" cy="21602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3BAC7B-4868-4A3D-B65E-BDB5E470E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355" y="2321886"/>
            <a:ext cx="33528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752" y="115860"/>
            <a:ext cx="4978896" cy="704514"/>
          </a:xfrm>
        </p:spPr>
        <p:txBody>
          <a:bodyPr/>
          <a:lstStyle/>
          <a:p>
            <a:pPr algn="ctr"/>
            <a:r>
              <a:rPr lang="ru-RU" dirty="0"/>
              <a:t>Запомнить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20374"/>
            <a:ext cx="7620000" cy="714380"/>
          </a:xfrm>
        </p:spPr>
        <p:txBody>
          <a:bodyPr/>
          <a:lstStyle/>
          <a:p>
            <a:r>
              <a:rPr lang="ru-RU" dirty="0"/>
              <a:t>Пифагоровы тройки: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719264" y="3167962"/>
            <a:ext cx="8392447" cy="3501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Советы:</a:t>
            </a:r>
          </a:p>
          <a:p>
            <a:r>
              <a:rPr lang="ru-RU" sz="2400" dirty="0"/>
              <a:t>1. Вычислять каждую величину в формуле не обязательно</a:t>
            </a:r>
          </a:p>
          <a:p>
            <a:r>
              <a:rPr lang="ru-RU" sz="2400" dirty="0"/>
              <a:t>2. Внимательно изучайте числовые данные</a:t>
            </a:r>
          </a:p>
          <a:p>
            <a:r>
              <a:rPr lang="ru-RU" sz="2400" dirty="0"/>
              <a:t>3. Помните о вспомогательной окружности</a:t>
            </a:r>
          </a:p>
          <a:p>
            <a:r>
              <a:rPr lang="ru-RU" sz="2400" dirty="0"/>
              <a:t>4. Не забывайте о дополнительных построениях</a:t>
            </a:r>
          </a:p>
          <a:p>
            <a:r>
              <a:rPr lang="ru-RU" sz="2400" dirty="0"/>
              <a:t>5. Пытайтесь переформулировать условие задачи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54037"/>
              </p:ext>
            </p:extLst>
          </p:nvPr>
        </p:nvGraphicFramePr>
        <p:xfrm>
          <a:off x="719264" y="1362968"/>
          <a:ext cx="766916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832">
                  <a:extLst>
                    <a:ext uri="{9D8B030D-6E8A-4147-A177-3AD203B41FA5}">
                      <a16:colId xmlns:a16="http://schemas.microsoft.com/office/drawing/2014/main" val="3571454655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720889616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1893862242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4066749630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2938199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3, 4, 5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6, 8, 10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9, 12, 15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12, 16, 20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15, 20, 25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54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5, 12, 13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10,</a:t>
                      </a:r>
                      <a:r>
                        <a:rPr lang="ru-RU" baseline="0" dirty="0"/>
                        <a:t> 24, 26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15, 36, 39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20, 48, 52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25, 60, 65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200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8, 15, 17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16, 30, 34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24, 45, 51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32, 60, 68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40, 75, 85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2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7, 24, 25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14, 48, 50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21, 72, 75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28, 96, 100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35, 120, 125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486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699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B4D17-39B3-42D7-84E9-D614C265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900018"/>
          </a:xfrm>
        </p:spPr>
        <p:txBody>
          <a:bodyPr/>
          <a:lstStyle/>
          <a:p>
            <a:r>
              <a:rPr lang="ru-RU" dirty="0"/>
              <a:t>Решение задачи 2 (вар. 3)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0F5429-FBCE-4BED-8902-A44AF3E85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820" y="1242218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</a:t>
            </a:r>
            <a:r>
              <a:rPr lang="ru-RU" sz="2400" b="1" dirty="0"/>
              <a:t>Параллелограмм АВС</a:t>
            </a:r>
            <a:r>
              <a:rPr lang="en-US" sz="2400" b="1" dirty="0"/>
              <a:t>D</a:t>
            </a:r>
            <a:r>
              <a:rPr lang="ru-RU" sz="2400" b="1" dirty="0"/>
              <a:t> описан около окружности. Высота </a:t>
            </a:r>
            <a:r>
              <a:rPr lang="en-US" sz="2400" b="1" dirty="0"/>
              <a:t>D</a:t>
            </a:r>
            <a:r>
              <a:rPr lang="ru-RU" sz="2400" b="1" dirty="0"/>
              <a:t>К пересекает диагональ АС в точке Е, причем </a:t>
            </a:r>
            <a:r>
              <a:rPr lang="en-US" sz="2400" b="1" dirty="0"/>
              <a:t>D</a:t>
            </a:r>
            <a:r>
              <a:rPr lang="ru-RU" sz="2400" b="1" dirty="0"/>
              <a:t>Е = 5, ЕК = 3. Найдите площадь параллелограмма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5A206-6379-4758-949D-D681A34AB298}"/>
              </a:ext>
            </a:extLst>
          </p:cNvPr>
          <p:cNvSpPr txBox="1"/>
          <p:nvPr/>
        </p:nvSpPr>
        <p:spPr>
          <a:xfrm>
            <a:off x="223436" y="5692097"/>
            <a:ext cx="817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№ 2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задачи-теоремы 16, 9</a:t>
            </a:r>
            <a:r>
              <a:rPr lang="ru-RU" sz="2400" dirty="0">
                <a:solidFill>
                  <a:srgbClr val="002060"/>
                </a:solidFill>
                <a:latin typeface="Arial"/>
              </a:rPr>
              <a:t>, совет 2, пифагорова тройка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26849D-A7A3-4CD6-B6DC-B0C1C96A87BF}"/>
              </a:ext>
            </a:extLst>
          </p:cNvPr>
          <p:cNvSpPr/>
          <p:nvPr/>
        </p:nvSpPr>
        <p:spPr>
          <a:xfrm>
            <a:off x="6504645" y="6248851"/>
            <a:ext cx="189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</a:t>
            </a:r>
            <a:r>
              <a:rPr lang="ru-RU" sz="2400" dirty="0"/>
              <a:t>Ответ: 80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1123A7-8395-40E2-B767-36E5686A8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2" t="14763" r="3184" b="8356"/>
          <a:stretch/>
        </p:blipFill>
        <p:spPr>
          <a:xfrm>
            <a:off x="680695" y="3213382"/>
            <a:ext cx="3744416" cy="172819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5DD79D-F682-434D-A55F-58E20DE6D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3" t="21579" r="11962" b="10211"/>
          <a:stretch/>
        </p:blipFill>
        <p:spPr>
          <a:xfrm>
            <a:off x="4932040" y="2688390"/>
            <a:ext cx="3744416" cy="17281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63828D-D78D-478F-9536-D9C547F516B1}"/>
              </a:ext>
            </a:extLst>
          </p:cNvPr>
          <p:cNvSpPr txBox="1"/>
          <p:nvPr/>
        </p:nvSpPr>
        <p:spPr>
          <a:xfrm>
            <a:off x="6435346" y="3414175"/>
            <a:ext cx="576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4х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Дуга 4">
            <a:extLst>
              <a:ext uri="{FF2B5EF4-FFF2-40B4-BE49-F238E27FC236}">
                <a16:creationId xmlns:a16="http://schemas.microsoft.com/office/drawing/2014/main" id="{85FC68A7-8F20-4DA4-8025-6F47BB0796BD}"/>
              </a:ext>
            </a:extLst>
          </p:cNvPr>
          <p:cNvSpPr/>
          <p:nvPr/>
        </p:nvSpPr>
        <p:spPr>
          <a:xfrm rot="13870302">
            <a:off x="6616392" y="3288701"/>
            <a:ext cx="1944191" cy="1217798"/>
          </a:xfrm>
          <a:prstGeom prst="arc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279AB88-9E77-410F-9632-841D911D0AAE}"/>
              </a:ext>
            </a:extLst>
          </p:cNvPr>
          <p:cNvSpPr/>
          <p:nvPr/>
        </p:nvSpPr>
        <p:spPr>
          <a:xfrm>
            <a:off x="1798820" y="3531358"/>
            <a:ext cx="1333020" cy="119378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C5B9E1-3C02-47AD-8E0C-C02F165FD048}"/>
              </a:ext>
            </a:extLst>
          </p:cNvPr>
          <p:cNvSpPr txBox="1"/>
          <p:nvPr/>
        </p:nvSpPr>
        <p:spPr>
          <a:xfrm>
            <a:off x="4244557" y="4676138"/>
            <a:ext cx="1654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АВС</a:t>
            </a:r>
            <a:r>
              <a:rPr lang="en-US" sz="1800" b="1" dirty="0"/>
              <a:t>D </a:t>
            </a:r>
            <a:r>
              <a:rPr lang="ru-RU" sz="1800" b="1" dirty="0"/>
              <a:t>- ромб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5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5" grpId="0" animBg="1"/>
      <p:bldP spid="8" grpId="0" animBg="1"/>
      <p:bldP spid="8" grpId="1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8828"/>
          </a:xfrm>
        </p:spPr>
        <p:txBody>
          <a:bodyPr/>
          <a:lstStyle/>
          <a:p>
            <a:r>
              <a:rPr lang="ru-RU" dirty="0"/>
              <a:t>Подсказки: вар. 3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8924" b="62492"/>
          <a:stretch/>
        </p:blipFill>
        <p:spPr bwMode="auto">
          <a:xfrm>
            <a:off x="189898" y="1484784"/>
            <a:ext cx="8656891" cy="13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t="66466" b="-1"/>
          <a:stretch/>
        </p:blipFill>
        <p:spPr bwMode="auto">
          <a:xfrm>
            <a:off x="189898" y="4077072"/>
            <a:ext cx="8656891" cy="160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83568" y="3573185"/>
            <a:ext cx="189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2. </a:t>
            </a:r>
            <a:r>
              <a:rPr lang="ru-RU" dirty="0"/>
              <a:t>Ответ: 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11560" y="1035347"/>
                <a:ext cx="1896983" cy="396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solidFill>
                      <a:srgbClr val="C00000"/>
                    </a:solidFill>
                  </a:rPr>
                  <a:t>1.</a:t>
                </a:r>
                <a:r>
                  <a:rPr lang="ru-RU" b="1" dirty="0"/>
                  <a:t> </a:t>
                </a:r>
                <a:r>
                  <a:rPr lang="ru-RU" dirty="0"/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35347"/>
                <a:ext cx="1896983" cy="396327"/>
              </a:xfrm>
              <a:prstGeom prst="rect">
                <a:avLst/>
              </a:prstGeom>
              <a:blipFill>
                <a:blip r:embed="rId3"/>
                <a:stretch>
                  <a:fillRect l="-2564" t="-1538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930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8828"/>
          </a:xfrm>
        </p:spPr>
        <p:txBody>
          <a:bodyPr/>
          <a:lstStyle/>
          <a:p>
            <a:r>
              <a:rPr lang="ru-RU" dirty="0" err="1"/>
              <a:t>Самост</a:t>
            </a:r>
            <a:r>
              <a:rPr lang="ru-RU" dirty="0"/>
              <a:t>. Вар. 3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b="80877"/>
          <a:stretch/>
        </p:blipFill>
        <p:spPr bwMode="auto">
          <a:xfrm>
            <a:off x="435345" y="1285860"/>
            <a:ext cx="8453822" cy="84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t="71585"/>
          <a:stretch/>
        </p:blipFill>
        <p:spPr bwMode="auto">
          <a:xfrm>
            <a:off x="345762" y="3140968"/>
            <a:ext cx="8453822" cy="1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8756" y="1460770"/>
            <a:ext cx="338551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2"/>
                </a:solidFill>
              </a:rPr>
              <a:t>1</a:t>
            </a: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b="1" dirty="0">
                <a:solidFill>
                  <a:schemeClr val="tx2"/>
                </a:solidFill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60652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01080" cy="918828"/>
          </a:xfrm>
        </p:spPr>
        <p:txBody>
          <a:bodyPr/>
          <a:lstStyle/>
          <a:p>
            <a:r>
              <a:rPr lang="ru-RU" dirty="0"/>
              <a:t>Подсказки вар. 3 </a:t>
            </a:r>
            <a:r>
              <a:rPr lang="ru-RU" dirty="0" err="1"/>
              <a:t>самост</a:t>
            </a:r>
            <a:r>
              <a:rPr lang="ru-RU" dirty="0"/>
              <a:t>.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3121" b="37683"/>
          <a:stretch/>
        </p:blipFill>
        <p:spPr bwMode="auto">
          <a:xfrm>
            <a:off x="457200" y="1988840"/>
            <a:ext cx="8215370" cy="13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/>
          <a:srcRect t="24662"/>
          <a:stretch/>
        </p:blipFill>
        <p:spPr bwMode="auto">
          <a:xfrm>
            <a:off x="425592" y="4221088"/>
            <a:ext cx="8215370" cy="177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27584" y="1484784"/>
                <a:ext cx="1896983" cy="396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solidFill>
                      <a:srgbClr val="C00000"/>
                    </a:solidFill>
                  </a:rPr>
                  <a:t>1.</a:t>
                </a:r>
                <a:r>
                  <a:rPr lang="ru-RU" dirty="0"/>
                  <a:t> 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16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84784"/>
                <a:ext cx="1896983" cy="396327"/>
              </a:xfrm>
              <a:prstGeom prst="rect">
                <a:avLst/>
              </a:prstGeom>
              <a:blipFill>
                <a:blip r:embed="rId4"/>
                <a:stretch>
                  <a:fillRect l="-2894" t="-1538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899592" y="4148034"/>
            <a:ext cx="432048" cy="289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6917" y="4107906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6433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A6FB2-6ADF-46D6-8297-EF87678B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2C150-ADFD-466B-AD37-775345AD2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22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230" y="21363"/>
            <a:ext cx="3422184" cy="918828"/>
          </a:xfrm>
        </p:spPr>
        <p:txBody>
          <a:bodyPr/>
          <a:lstStyle/>
          <a:p>
            <a:r>
              <a:rPr lang="ru-RU" dirty="0"/>
              <a:t>Вариант 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0451" y="5123225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№ 1</a:t>
            </a:r>
            <a:r>
              <a:rPr lang="ru-RU" sz="2400" dirty="0">
                <a:solidFill>
                  <a:srgbClr val="002060"/>
                </a:solidFill>
              </a:rPr>
              <a:t> задачи-теоремы: 15, 3</a:t>
            </a:r>
          </a:p>
          <a:p>
            <a:r>
              <a:rPr lang="ru-RU" sz="2400" dirty="0">
                <a:solidFill>
                  <a:srgbClr val="C00000"/>
                </a:solidFill>
              </a:rPr>
              <a:t>№ 2</a:t>
            </a:r>
            <a:r>
              <a:rPr lang="ru-RU" sz="2400" dirty="0">
                <a:solidFill>
                  <a:srgbClr val="002060"/>
                </a:solidFill>
              </a:rPr>
              <a:t> задачи-теоремы 2, 23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(это доказательство задачи-теоремы 25)</a:t>
            </a:r>
          </a:p>
          <a:p>
            <a:r>
              <a:rPr lang="ru-RU" sz="2400" dirty="0">
                <a:solidFill>
                  <a:srgbClr val="C00000"/>
                </a:solidFill>
              </a:rPr>
              <a:t>№ 3</a:t>
            </a:r>
            <a:r>
              <a:rPr lang="ru-RU" sz="2400" dirty="0">
                <a:solidFill>
                  <a:srgbClr val="002060"/>
                </a:solidFill>
              </a:rPr>
              <a:t> совет 4, 2, пифагорова тройка, задача-теорема 22 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290F5429-FBCE-4BED-8902-A44AF3E85C49}"/>
              </a:ext>
            </a:extLst>
          </p:cNvPr>
          <p:cNvSpPr txBox="1">
            <a:spLocks/>
          </p:cNvSpPr>
          <p:nvPr/>
        </p:nvSpPr>
        <p:spPr>
          <a:xfrm>
            <a:off x="251520" y="739776"/>
            <a:ext cx="8640960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C00000"/>
                </a:solidFill>
              </a:rPr>
              <a:t>1. </a:t>
            </a:r>
            <a:r>
              <a:rPr lang="ru-RU" sz="2400" dirty="0"/>
              <a:t>Треугольник АВС вписан в окружность радиуса 6. Прямая СМ (точка М – середина стороны АВ) пересекает окружность в точке Т. Известно, что СМ = 9, угол С равен 30</a:t>
            </a:r>
            <a:r>
              <a:rPr lang="ru-RU" sz="2400" baseline="30000" dirty="0"/>
              <a:t>0</a:t>
            </a:r>
            <a:r>
              <a:rPr lang="ru-RU" sz="2400" dirty="0"/>
              <a:t>. Найдите СТ.</a:t>
            </a:r>
            <a:endParaRPr lang="ru-RU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3">
                <a:extLst>
                  <a:ext uri="{FF2B5EF4-FFF2-40B4-BE49-F238E27FC236}">
                    <a16:creationId xmlns:a16="http://schemas.microsoft.com/office/drawing/2014/main" id="{290F5429-FBCE-4BED-8902-A44AF3E85C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008" y="2307102"/>
                <a:ext cx="8496944" cy="123892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dirty="0">
                    <a:solidFill>
                      <a:srgbClr val="C00000"/>
                    </a:solidFill>
                  </a:rPr>
                  <a:t>2. </a:t>
                </a:r>
                <a:r>
                  <a:rPr lang="ru-RU" sz="2400" dirty="0"/>
                  <a:t>Докажите, что если в равнобедренную трапецию с основаниями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ru-RU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и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/>
                  <a:t>вписана окружность, то её радиус равен 0,5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</m:rad>
                    <m:r>
                      <a:rPr lang="ru-RU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baseline="30000" dirty="0"/>
              </a:p>
            </p:txBody>
          </p:sp>
        </mc:Choice>
        <mc:Fallback xmlns="">
          <p:sp>
            <p:nvSpPr>
              <p:cNvPr id="10" name="Объект 3">
                <a:extLst>
                  <a:ext uri="{FF2B5EF4-FFF2-40B4-BE49-F238E27FC236}">
                    <a16:creationId xmlns:a16="http://schemas.microsoft.com/office/drawing/2014/main" xmlns="" id="{290F5429-FBCE-4BED-8902-A44AF3E8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8" y="2307102"/>
                <a:ext cx="8496944" cy="1238929"/>
              </a:xfrm>
              <a:prstGeom prst="rect">
                <a:avLst/>
              </a:prstGeom>
              <a:blipFill rotWithShape="0">
                <a:blip r:embed="rId2"/>
                <a:stretch>
                  <a:fillRect l="-1076" t="-3431" b="-10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бъект 3">
            <a:extLst>
              <a:ext uri="{FF2B5EF4-FFF2-40B4-BE49-F238E27FC236}">
                <a16:creationId xmlns:a16="http://schemas.microsoft.com/office/drawing/2014/main" id="{290F5429-FBCE-4BED-8902-A44AF3E85C49}"/>
              </a:ext>
            </a:extLst>
          </p:cNvPr>
          <p:cNvSpPr txBox="1">
            <a:spLocks/>
          </p:cNvSpPr>
          <p:nvPr/>
        </p:nvSpPr>
        <p:spPr>
          <a:xfrm>
            <a:off x="268295" y="3592599"/>
            <a:ext cx="8496944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C00000"/>
                </a:solidFill>
              </a:rPr>
              <a:t>3. </a:t>
            </a:r>
            <a:r>
              <a:rPr lang="ru-RU" sz="2400" dirty="0"/>
              <a:t>В трапеции АВС</a:t>
            </a:r>
            <a:r>
              <a:rPr lang="en-US" sz="2400" dirty="0"/>
              <a:t>D</a:t>
            </a:r>
            <a:r>
              <a:rPr lang="ru-RU" sz="2400" dirty="0"/>
              <a:t> диагональ</a:t>
            </a:r>
            <a:r>
              <a:rPr lang="en-US" sz="2400" dirty="0"/>
              <a:t> D</a:t>
            </a:r>
            <a:r>
              <a:rPr lang="ru-RU" sz="2400" dirty="0"/>
              <a:t>В является биссектрисой угла  </a:t>
            </a:r>
            <a:r>
              <a:rPr lang="en-US" sz="2400" dirty="0"/>
              <a:t>D</a:t>
            </a:r>
            <a:r>
              <a:rPr lang="ru-RU" sz="2400" dirty="0"/>
              <a:t>. Биссектриса угла С пересекает </a:t>
            </a:r>
            <a:r>
              <a:rPr lang="ru-RU" sz="2400" dirty="0" err="1"/>
              <a:t>бОльшее</a:t>
            </a:r>
            <a:r>
              <a:rPr lang="ru-RU" sz="2400" dirty="0"/>
              <a:t> основание А</a:t>
            </a:r>
            <a:r>
              <a:rPr lang="en-US" sz="2400" dirty="0"/>
              <a:t>D</a:t>
            </a:r>
            <a:r>
              <a:rPr lang="ru-RU" sz="2400" dirty="0"/>
              <a:t> в точке К. Найдите высоту трапеции, если </a:t>
            </a:r>
            <a:r>
              <a:rPr lang="en-US" sz="2400" dirty="0"/>
              <a:t>BD</a:t>
            </a:r>
            <a:r>
              <a:rPr lang="ru-RU" sz="2400" dirty="0"/>
              <a:t> = 24, СК = 18</a:t>
            </a:r>
            <a:endParaRPr lang="ru-RU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801043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900018"/>
          </a:xfrm>
        </p:spPr>
        <p:txBody>
          <a:bodyPr/>
          <a:lstStyle/>
          <a:p>
            <a:r>
              <a:rPr lang="ru-RU" dirty="0"/>
              <a:t>Решение задачи 1 (вар. 4)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0F5429-FBCE-4BED-8902-A44AF3E85C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568952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C00000"/>
                </a:solidFill>
              </a:rPr>
              <a:t>1. </a:t>
            </a:r>
            <a:r>
              <a:rPr lang="ru-RU" sz="2400" dirty="0"/>
              <a:t>Треугольник АВС вписан в окружность радиуса 6. Прямая СМ (точка М – середина стороны АВ) пересекает окружность в точке Т. Известно, что СМ = 9, угол С равен 30</a:t>
            </a:r>
            <a:r>
              <a:rPr lang="ru-RU" sz="2400" baseline="30000" dirty="0"/>
              <a:t>0</a:t>
            </a:r>
            <a:r>
              <a:rPr lang="ru-RU" sz="2400" dirty="0"/>
              <a:t>. Найдите СТ.</a:t>
            </a:r>
            <a:endParaRPr lang="ru-RU" sz="2400" baseline="30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6732" y="580526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C00000"/>
                </a:solidFill>
              </a:rPr>
              <a:t>№ 1</a:t>
            </a:r>
            <a:r>
              <a:rPr lang="ru-RU" sz="2400" dirty="0">
                <a:solidFill>
                  <a:srgbClr val="002060"/>
                </a:solidFill>
              </a:rPr>
              <a:t> задачи-теоремы: 15, 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26849D-A7A3-4CD6-B6DC-B0C1C96A87BF}"/>
              </a:ext>
            </a:extLst>
          </p:cNvPr>
          <p:cNvSpPr/>
          <p:nvPr/>
        </p:nvSpPr>
        <p:spPr>
          <a:xfrm>
            <a:off x="6314118" y="6266929"/>
            <a:ext cx="189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</a:t>
            </a:r>
            <a:r>
              <a:rPr lang="ru-RU" sz="2400" dirty="0"/>
              <a:t>Ответ: 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C95F87-77A6-4009-B39E-4D210D599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8" t="6188" r="12445" b="5016"/>
          <a:stretch/>
        </p:blipFill>
        <p:spPr>
          <a:xfrm>
            <a:off x="1249093" y="2962334"/>
            <a:ext cx="2674351" cy="23466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1FA1AA-4CBD-4F40-B1E9-5B3431CE0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4" t="5661" r="12110" b="3443"/>
          <a:stretch/>
        </p:blipFill>
        <p:spPr>
          <a:xfrm>
            <a:off x="5148064" y="2830870"/>
            <a:ext cx="274684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3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828010"/>
          </a:xfrm>
        </p:spPr>
        <p:txBody>
          <a:bodyPr/>
          <a:lstStyle/>
          <a:p>
            <a:r>
              <a:rPr lang="ru-RU" dirty="0"/>
              <a:t>Решение задачи 2 (вар.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290F5429-FBCE-4BED-8902-A44AF3E85C49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611560" y="1006631"/>
                <a:ext cx="7620000" cy="135255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dirty="0">
                    <a:solidFill>
                      <a:srgbClr val="C00000"/>
                    </a:solidFill>
                  </a:rPr>
                  <a:t>2. </a:t>
                </a:r>
                <a:r>
                  <a:rPr lang="ru-RU" sz="2400" dirty="0"/>
                  <a:t>Докажите, что если в равнобедренную трапецию с основаниями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ru-RU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и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/>
                  <a:t>вписана окружность, то её радиус равен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</m:rad>
                    <m:r>
                      <a:rPr lang="ru-RU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baseline="30000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290F5429-FBCE-4BED-8902-A44AF3E85C4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006631"/>
                <a:ext cx="7620000" cy="1352550"/>
              </a:xfrm>
              <a:prstGeom prst="rect">
                <a:avLst/>
              </a:prstGeom>
              <a:blipFill>
                <a:blip r:embed="rId2"/>
                <a:stretch>
                  <a:fillRect l="-1200" t="-3153" b="-4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26704" y="566124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C00000"/>
                </a:solidFill>
              </a:rPr>
              <a:t>№ 2</a:t>
            </a:r>
            <a:r>
              <a:rPr lang="ru-RU" sz="2400" dirty="0">
                <a:solidFill>
                  <a:srgbClr val="002060"/>
                </a:solidFill>
              </a:rPr>
              <a:t> задачи-теоремы 2, 23 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(это доказательство задачи-теоремы 25)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26849D-A7A3-4CD6-B6DC-B0C1C96A87BF}"/>
              </a:ext>
            </a:extLst>
          </p:cNvPr>
          <p:cNvSpPr/>
          <p:nvPr/>
        </p:nvSpPr>
        <p:spPr>
          <a:xfrm>
            <a:off x="6935416" y="6261412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</a:t>
            </a:r>
            <a:r>
              <a:rPr lang="ru-RU" sz="2400" dirty="0"/>
              <a:t>ЧТД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C6A297-03A0-4DA1-A29C-BFF10ACC4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7" t="8277" r="6587" b="8951"/>
          <a:stretch/>
        </p:blipFill>
        <p:spPr>
          <a:xfrm>
            <a:off x="611560" y="2780928"/>
            <a:ext cx="2880320" cy="21602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FDCD99-E821-4BBF-A84C-74FE8ADB5D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7" t="9130" r="8759" b="8097"/>
          <a:stretch/>
        </p:blipFill>
        <p:spPr>
          <a:xfrm>
            <a:off x="5004048" y="2636912"/>
            <a:ext cx="2808312" cy="21602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60A80B58-3B8C-4302-96F0-DC47874FC769}"/>
                  </a:ext>
                </a:extLst>
              </p14:cNvPr>
              <p14:cNvContentPartPr/>
              <p14:nvPr/>
            </p14:nvContentPartPr>
            <p14:xfrm>
              <a:off x="1035000" y="2997360"/>
              <a:ext cx="775080" cy="17337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60A80B58-3B8C-4302-96F0-DC47874FC7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5640" y="2988000"/>
                <a:ext cx="793800" cy="175248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EA4BCB-2377-4603-BF0D-20F84160B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0348" y="2780928"/>
            <a:ext cx="859611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972026"/>
          </a:xfrm>
        </p:spPr>
        <p:txBody>
          <a:bodyPr/>
          <a:lstStyle/>
          <a:p>
            <a:r>
              <a:rPr lang="ru-RU" dirty="0"/>
              <a:t>Решение задачи 3 (вар. 4)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0F5429-FBCE-4BED-8902-A44AF3E85C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9552" y="1468354"/>
            <a:ext cx="7620000" cy="43735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C00000"/>
                </a:solidFill>
              </a:rPr>
              <a:t>3. </a:t>
            </a:r>
            <a:r>
              <a:rPr lang="ru-RU" sz="2400" dirty="0"/>
              <a:t>В трапеции АВС</a:t>
            </a:r>
            <a:r>
              <a:rPr lang="en-US" sz="2400" dirty="0"/>
              <a:t>D</a:t>
            </a:r>
            <a:r>
              <a:rPr lang="ru-RU" sz="2400" dirty="0"/>
              <a:t> диагональ</a:t>
            </a:r>
            <a:r>
              <a:rPr lang="en-US" sz="2400" dirty="0"/>
              <a:t> D</a:t>
            </a:r>
            <a:r>
              <a:rPr lang="ru-RU" sz="2400" dirty="0"/>
              <a:t>В является биссектрисой угла  </a:t>
            </a:r>
            <a:r>
              <a:rPr lang="en-US" sz="2400" dirty="0"/>
              <a:t>D</a:t>
            </a:r>
            <a:r>
              <a:rPr lang="ru-RU" sz="2400" dirty="0"/>
              <a:t>. Биссектриса угла С пересекает </a:t>
            </a:r>
            <a:r>
              <a:rPr lang="ru-RU" sz="2400" dirty="0" err="1"/>
              <a:t>бОльшее</a:t>
            </a:r>
            <a:r>
              <a:rPr lang="ru-RU" sz="2400" dirty="0"/>
              <a:t> основание А</a:t>
            </a:r>
            <a:r>
              <a:rPr lang="en-US" sz="2400" dirty="0"/>
              <a:t>D</a:t>
            </a:r>
            <a:r>
              <a:rPr lang="ru-RU" sz="2400" dirty="0"/>
              <a:t> в точке К. Найдите высоту трапеции, если </a:t>
            </a:r>
            <a:r>
              <a:rPr lang="en-US" sz="2400" dirty="0"/>
              <a:t>BD</a:t>
            </a:r>
            <a:r>
              <a:rPr lang="ru-RU" sz="2400" dirty="0"/>
              <a:t> = 24, СК = 18</a:t>
            </a:r>
            <a:endParaRPr lang="ru-RU" sz="2400" baseline="30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9938" y="5785382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C00000"/>
                </a:solidFill>
              </a:rPr>
              <a:t>№ 3</a:t>
            </a:r>
            <a:r>
              <a:rPr lang="ru-RU" sz="2400" dirty="0">
                <a:solidFill>
                  <a:srgbClr val="002060"/>
                </a:solidFill>
              </a:rPr>
              <a:t> совет 4,</a:t>
            </a:r>
            <a:r>
              <a:rPr lang="en-US" sz="2400" dirty="0">
                <a:solidFill>
                  <a:srgbClr val="002060"/>
                </a:solidFill>
              </a:rPr>
              <a:t> 2</a:t>
            </a:r>
            <a:r>
              <a:rPr lang="ru-RU" sz="2400" dirty="0">
                <a:solidFill>
                  <a:srgbClr val="002060"/>
                </a:solidFill>
              </a:rPr>
              <a:t>, пифагорова тройка, 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задача-теорема 22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26849D-A7A3-4CD6-B6DC-B0C1C96A87BF}"/>
              </a:ext>
            </a:extLst>
          </p:cNvPr>
          <p:cNvSpPr/>
          <p:nvPr/>
        </p:nvSpPr>
        <p:spPr>
          <a:xfrm>
            <a:off x="6228184" y="6326491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3. </a:t>
            </a:r>
            <a:r>
              <a:rPr lang="ru-RU" sz="2400" dirty="0"/>
              <a:t>Ответ: 14,4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63844A-EE7C-4194-8755-0CF5B11E5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1" t="22592" r="15432" b="24876"/>
          <a:stretch/>
        </p:blipFill>
        <p:spPr>
          <a:xfrm>
            <a:off x="409938" y="3721443"/>
            <a:ext cx="3816424" cy="16561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607B07-4322-49DE-8119-9C8FB363EB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11" t="17509" r="12427" b="24005"/>
          <a:stretch/>
        </p:blipFill>
        <p:spPr>
          <a:xfrm>
            <a:off x="4917640" y="3000023"/>
            <a:ext cx="3960440" cy="19442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1FDBD4-0F7F-4CBF-848C-1F8021ABB5F8}"/>
              </a:ext>
            </a:extLst>
          </p:cNvPr>
          <p:cNvSpPr txBox="1"/>
          <p:nvPr/>
        </p:nvSpPr>
        <p:spPr>
          <a:xfrm>
            <a:off x="4485557" y="4930856"/>
            <a:ext cx="2088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 ромб 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8AA1FD-818F-4474-A769-CC889BBFB0B6}"/>
                  </a:ext>
                </a:extLst>
              </p:cNvPr>
              <p:cNvSpPr txBox="1"/>
              <p:nvPr/>
            </p:nvSpPr>
            <p:spPr>
              <a:xfrm>
                <a:off x="6733392" y="5007941"/>
                <a:ext cx="187852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𝑩𝑪𝑫𝑴</m:t>
                          </m:r>
                        </m:sub>
                      </m:sSub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ru-RU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8AA1FD-818F-4474-A769-CC889BBFB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392" y="5007941"/>
                <a:ext cx="1878528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A2D112-015A-455C-8449-50EDF9A3273E}"/>
                  </a:ext>
                </a:extLst>
              </p:cNvPr>
              <p:cNvSpPr txBox="1"/>
              <p:nvPr/>
            </p:nvSpPr>
            <p:spPr>
              <a:xfrm>
                <a:off x="6792790" y="5565600"/>
                <a:ext cx="14714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𝑩𝑪𝑫𝑴</m:t>
                          </m:r>
                        </m:sub>
                      </m:sSub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A2D112-015A-455C-8449-50EDF9A3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790" y="5565600"/>
                <a:ext cx="1471492" cy="276999"/>
              </a:xfrm>
              <a:prstGeom prst="rect">
                <a:avLst/>
              </a:prstGeom>
              <a:blipFill>
                <a:blip r:embed="rId6"/>
                <a:stretch>
                  <a:fillRect l="-2893" r="-1653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51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47390"/>
          </a:xfrm>
        </p:spPr>
        <p:txBody>
          <a:bodyPr/>
          <a:lstStyle/>
          <a:p>
            <a:r>
              <a:rPr lang="ru-RU" dirty="0"/>
              <a:t>Подсказка: вар. 4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9576" y="1214422"/>
            <a:ext cx="7411448" cy="542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35764" y="1184774"/>
            <a:ext cx="432048" cy="254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2092" y="1139856"/>
            <a:ext cx="427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1.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5764" y="2120499"/>
            <a:ext cx="432048" cy="254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2092" y="2063224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2.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1520" y="4221088"/>
            <a:ext cx="432048" cy="20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9741" y="4137143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906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84572"/>
            <a:ext cx="3682752" cy="847390"/>
          </a:xfrm>
        </p:spPr>
        <p:txBody>
          <a:bodyPr>
            <a:normAutofit/>
          </a:bodyPr>
          <a:lstStyle/>
          <a:p>
            <a:r>
              <a:rPr lang="ru-RU" dirty="0"/>
              <a:t>вариант 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5188" y="4797152"/>
            <a:ext cx="7539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№ 1</a:t>
            </a:r>
            <a:r>
              <a:rPr lang="ru-RU" sz="2400" dirty="0">
                <a:solidFill>
                  <a:srgbClr val="002060"/>
                </a:solidFill>
              </a:rPr>
              <a:t> применяются задачи-теоремы: 2, 9 (или 14), Пифагорова тройка</a:t>
            </a:r>
          </a:p>
          <a:p>
            <a:r>
              <a:rPr lang="ru-RU" sz="2400" dirty="0">
                <a:solidFill>
                  <a:schemeClr val="tx2"/>
                </a:solidFill>
              </a:rPr>
              <a:t>№ 2</a:t>
            </a:r>
            <a:r>
              <a:rPr lang="ru-RU" sz="2400" dirty="0">
                <a:solidFill>
                  <a:srgbClr val="002060"/>
                </a:solidFill>
              </a:rPr>
              <a:t> применяются совет 3 (окружность) и задача-теорема 4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4154" y="1023797"/>
            <a:ext cx="7742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</a:t>
            </a:r>
            <a:r>
              <a:rPr lang="ru-RU" sz="2400" b="1" dirty="0"/>
              <a:t>В равнобедренный треугольник АВС с основанием АС вписана окружность. Она касается стороны ВС в точке К. Найдите радиус окружность, если ВК=2, СК=8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0428" y="2681691"/>
            <a:ext cx="7742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</a:t>
            </a:r>
            <a:r>
              <a:rPr lang="ru-RU" sz="2400" b="1" dirty="0"/>
              <a:t>В треугольнике АВС  сторона АВ равна 16, отрезки АК и ВМ являются высотами треугольника. Угол С равен 105</a:t>
            </a:r>
            <a:r>
              <a:rPr lang="ru-RU" sz="2400" b="1" baseline="30000" dirty="0"/>
              <a:t>0</a:t>
            </a:r>
            <a:r>
              <a:rPr lang="ru-RU" sz="2400" b="1" dirty="0"/>
              <a:t>. Найдите площадь треугольника МРК, если Р – середина стороны АВ</a:t>
            </a:r>
          </a:p>
        </p:txBody>
      </p:sp>
    </p:spTree>
    <p:extLst>
      <p:ext uri="{BB962C8B-B14F-4D97-AF65-F5344CB8AC3E}">
        <p14:creationId xmlns:p14="http://schemas.microsoft.com/office/powerpoint/2010/main" val="23856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47390"/>
          </a:xfrm>
        </p:spPr>
        <p:txBody>
          <a:bodyPr/>
          <a:lstStyle/>
          <a:p>
            <a:r>
              <a:rPr lang="ru-RU" dirty="0" err="1"/>
              <a:t>Самост</a:t>
            </a:r>
            <a:r>
              <a:rPr lang="ru-RU" dirty="0"/>
              <a:t>. Вар. 4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72937"/>
          <a:stretch/>
        </p:blipFill>
        <p:spPr bwMode="auto">
          <a:xfrm>
            <a:off x="457200" y="1052736"/>
            <a:ext cx="8374573" cy="14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t="44696"/>
          <a:stretch/>
        </p:blipFill>
        <p:spPr bwMode="auto">
          <a:xfrm>
            <a:off x="457200" y="2780928"/>
            <a:ext cx="830259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8649" y="1000108"/>
            <a:ext cx="338551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2"/>
                </a:solidFill>
              </a:rPr>
              <a:t>1</a:t>
            </a: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b="1" dirty="0">
                <a:solidFill>
                  <a:schemeClr val="tx2"/>
                </a:solidFill>
              </a:rPr>
              <a:t>2</a:t>
            </a: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b="1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chemeClr val="tx2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53578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15328" cy="847390"/>
          </a:xfrm>
        </p:spPr>
        <p:txBody>
          <a:bodyPr/>
          <a:lstStyle/>
          <a:p>
            <a:r>
              <a:rPr lang="ru-RU" dirty="0"/>
              <a:t>Подсказка: вар. 4 </a:t>
            </a:r>
            <a:r>
              <a:rPr lang="ru-RU" dirty="0" err="1"/>
              <a:t>самост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142984"/>
            <a:ext cx="866003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8072494" cy="44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83568" y="1168354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7614" y="2178710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966537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7545" y="1072767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1.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1591" y="2101582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2.</a:t>
            </a:r>
            <a:r>
              <a:rPr lang="ru-RU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851793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644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192E5-81A7-4B08-A024-80219C2D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13D30-7DE7-458F-83D2-9747AB902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3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-3116"/>
            <a:ext cx="3610744" cy="847390"/>
          </a:xfrm>
        </p:spPr>
        <p:txBody>
          <a:bodyPr/>
          <a:lstStyle/>
          <a:p>
            <a:r>
              <a:rPr lang="ru-RU" dirty="0"/>
              <a:t>вариант 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1754" y="5155132"/>
            <a:ext cx="8278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№ 1 </a:t>
            </a:r>
            <a:r>
              <a:rPr lang="ru-RU" sz="2400" dirty="0">
                <a:solidFill>
                  <a:srgbClr val="002060"/>
                </a:solidFill>
              </a:rPr>
              <a:t>совет 3 (окружность).</a:t>
            </a:r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№ 2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совет 3 (окружность) и задача-теорема 4. </a:t>
            </a:r>
          </a:p>
          <a:p>
            <a:r>
              <a:rPr lang="ru-RU" sz="2400" dirty="0">
                <a:solidFill>
                  <a:schemeClr val="tx2"/>
                </a:solidFill>
              </a:rPr>
              <a:t>№ 3</a:t>
            </a:r>
            <a:r>
              <a:rPr lang="ru-RU" sz="2400" dirty="0">
                <a:solidFill>
                  <a:srgbClr val="002060"/>
                </a:solidFill>
              </a:rPr>
              <a:t> совет 2 (внимание к числовым данным), задачи-теоремы 7, 8, 11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3">
                <a:extLst>
                  <a:ext uri="{FF2B5EF4-FFF2-40B4-BE49-F238E27FC236}">
                    <a16:creationId xmlns:a16="http://schemas.microsoft.com/office/drawing/2014/main" id="{290F5429-FBCE-4BED-8902-A44AF3E85C49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32566" y="820381"/>
                <a:ext cx="8278867" cy="160447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dirty="0">
                    <a:solidFill>
                      <a:srgbClr val="C00000"/>
                    </a:solidFill>
                  </a:rPr>
                  <a:t>1. </a:t>
                </a:r>
                <a:r>
                  <a:rPr lang="ru-RU" sz="2400" dirty="0"/>
                  <a:t>Дан правильный девятиугольник </a:t>
                </a:r>
                <a:r>
                  <a:rPr lang="en-US" sz="2400" dirty="0"/>
                  <a:t>ABCDEFGHK </a:t>
                </a:r>
                <a:r>
                  <a:rPr lang="ru-RU" sz="2400" dirty="0"/>
                  <a:t>с центром в точке О. Площадь треугольника ВОЕ равна 1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ru-RU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baseline="30000" dirty="0"/>
                  <a:t> </a:t>
                </a:r>
                <a:r>
                  <a:rPr lang="ru-RU" sz="2400" dirty="0"/>
                  <a:t>Найдите длину перпендикуляра ОМ, опущенного на диагональ ВЕ.</a:t>
                </a:r>
              </a:p>
            </p:txBody>
          </p:sp>
        </mc:Choice>
        <mc:Fallback xmlns="">
          <p:sp>
            <p:nvSpPr>
              <p:cNvPr id="7" name="Объект 3">
                <a:extLst>
                  <a:ext uri="{FF2B5EF4-FFF2-40B4-BE49-F238E27FC236}">
                    <a16:creationId xmlns:a16="http://schemas.microsoft.com/office/drawing/2014/main" id="{290F5429-FBCE-4BED-8902-A44AF3E85C4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566" y="820381"/>
                <a:ext cx="8278867" cy="1604478"/>
              </a:xfrm>
              <a:prstGeom prst="rect">
                <a:avLst/>
              </a:prstGeom>
              <a:blipFill>
                <a:blip r:embed="rId2"/>
                <a:stretch>
                  <a:fillRect l="-1178" t="-2662" b="-7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бъект 3">
            <a:extLst>
              <a:ext uri="{FF2B5EF4-FFF2-40B4-BE49-F238E27FC236}">
                <a16:creationId xmlns:a16="http://schemas.microsoft.com/office/drawing/2014/main" id="{290F5429-FBCE-4BED-8902-A44AF3E85C49}"/>
              </a:ext>
            </a:extLst>
          </p:cNvPr>
          <p:cNvSpPr txBox="1">
            <a:spLocks/>
          </p:cNvSpPr>
          <p:nvPr/>
        </p:nvSpPr>
        <p:spPr>
          <a:xfrm>
            <a:off x="370456" y="2387592"/>
            <a:ext cx="8278867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C00000"/>
                </a:solidFill>
              </a:rPr>
              <a:t>2. </a:t>
            </a:r>
            <a:r>
              <a:rPr lang="ru-RU" sz="2400" dirty="0"/>
              <a:t>В треугольнике АВС проведены высоты АК и ВМ. Докажите, что если Р – середина стороны АБ, то треугольник РКМ – равнобедренный.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3">
                <a:extLst>
                  <a:ext uri="{FF2B5EF4-FFF2-40B4-BE49-F238E27FC236}">
                    <a16:creationId xmlns:a16="http://schemas.microsoft.com/office/drawing/2014/main" id="{290F5429-FBCE-4BED-8902-A44AF3E85C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565" y="3587921"/>
                <a:ext cx="8278867" cy="164416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dirty="0">
                    <a:solidFill>
                      <a:srgbClr val="C00000"/>
                    </a:solidFill>
                  </a:rPr>
                  <a:t>3. </a:t>
                </a:r>
                <a:r>
                  <a:rPr lang="ru-RU" sz="2400" dirty="0"/>
                  <a:t>В параллелограмме </a:t>
                </a:r>
                <a:r>
                  <a:rPr lang="en-US" sz="2400" dirty="0"/>
                  <a:t>ABCD</a:t>
                </a:r>
                <a:r>
                  <a:rPr lang="ru-RU" sz="2400" dirty="0"/>
                  <a:t> сторона АВ равна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ru-RU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baseline="30000" dirty="0"/>
                  <a:t> </a:t>
                </a:r>
                <a:r>
                  <a:rPr lang="ru-RU" sz="2400" dirty="0"/>
                  <a:t>Сторона ВС равна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ru-RU" sz="2400" baseline="30000" dirty="0"/>
                  <a:t> </a:t>
                </a:r>
                <a:r>
                  <a:rPr lang="ru-RU" sz="2400" dirty="0"/>
                  <a:t>. Точка М – середина стороны А</a:t>
                </a:r>
                <a:r>
                  <a:rPr lang="en-US" sz="2400" dirty="0"/>
                  <a:t>D</a:t>
                </a:r>
                <a:r>
                  <a:rPr lang="ru-RU" sz="2400" dirty="0"/>
                  <a:t>, отрезок ВМ перпендикулярен диагонали АС. Найдите диагональ В</a:t>
                </a:r>
                <a:r>
                  <a:rPr lang="en-US" sz="2400" dirty="0"/>
                  <a:t>D</a:t>
                </a:r>
                <a:r>
                  <a:rPr lang="ru-RU" sz="2400" dirty="0"/>
                  <a:t>.</a:t>
                </a:r>
              </a:p>
            </p:txBody>
          </p:sp>
        </mc:Choice>
        <mc:Fallback xmlns="">
          <p:sp>
            <p:nvSpPr>
              <p:cNvPr id="9" name="Объект 3">
                <a:extLst>
                  <a:ext uri="{FF2B5EF4-FFF2-40B4-BE49-F238E27FC236}">
                    <a16:creationId xmlns:a16="http://schemas.microsoft.com/office/drawing/2014/main" id="{290F5429-FBCE-4BED-8902-A44AF3E8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65" y="3587921"/>
                <a:ext cx="8278867" cy="1644168"/>
              </a:xfrm>
              <a:prstGeom prst="rect">
                <a:avLst/>
              </a:prstGeom>
              <a:blipFill>
                <a:blip r:embed="rId3"/>
                <a:stretch>
                  <a:fillRect l="-1178" t="-372" r="-810" b="-8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282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972026"/>
          </a:xfrm>
        </p:spPr>
        <p:txBody>
          <a:bodyPr/>
          <a:lstStyle/>
          <a:p>
            <a:r>
              <a:rPr lang="ru-RU" dirty="0"/>
              <a:t>РЕШЕНИЕ ЗАДАЧИ 1 (ВАР.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290F5429-FBCE-4BED-8902-A44AF3E85C49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103093"/>
                <a:ext cx="8291264" cy="160447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dirty="0">
                    <a:solidFill>
                      <a:srgbClr val="C00000"/>
                    </a:solidFill>
                  </a:rPr>
                  <a:t>1. </a:t>
                </a:r>
                <a:r>
                  <a:rPr lang="ru-RU" sz="2400" dirty="0"/>
                  <a:t>Дан правильный девятиугольник </a:t>
                </a:r>
                <a:r>
                  <a:rPr lang="en-US" sz="2400" dirty="0"/>
                  <a:t>ABCDEFGHK </a:t>
                </a:r>
                <a:r>
                  <a:rPr lang="ru-RU" sz="2400" dirty="0"/>
                  <a:t>с центром в точке О. Площадь треугольника ВОЕ равна 1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ru-RU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baseline="30000" dirty="0"/>
                  <a:t> </a:t>
                </a:r>
                <a:r>
                  <a:rPr lang="ru-RU" sz="2400" dirty="0"/>
                  <a:t>Найдите длину перпендикуляра ОМ, опущенного на диагональ ВЕ.</a:t>
                </a:r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290F5429-FBCE-4BED-8902-A44AF3E85C4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3093"/>
                <a:ext cx="8291264" cy="1604478"/>
              </a:xfrm>
              <a:prstGeom prst="rect">
                <a:avLst/>
              </a:prstGeom>
              <a:blipFill>
                <a:blip r:embed="rId2"/>
                <a:stretch>
                  <a:fillRect l="-1103" t="-2662" b="-7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91039" y="6061905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D1282E"/>
                </a:solidFill>
              </a:rPr>
              <a:t>№ 1 </a:t>
            </a:r>
            <a:r>
              <a:rPr lang="ru-RU" sz="2400" dirty="0">
                <a:solidFill>
                  <a:srgbClr val="002060"/>
                </a:solidFill>
              </a:rPr>
              <a:t>совет 3 (окружность).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26849D-A7A3-4CD6-B6DC-B0C1C96A87BF}"/>
              </a:ext>
            </a:extLst>
          </p:cNvPr>
          <p:cNvSpPr/>
          <p:nvPr/>
        </p:nvSpPr>
        <p:spPr>
          <a:xfrm>
            <a:off x="6698945" y="6243617"/>
            <a:ext cx="189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</a:t>
            </a:r>
            <a:r>
              <a:rPr lang="ru-RU" sz="2400" dirty="0"/>
              <a:t>Ответ: 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D9F53C-FF3C-4FCB-BD72-E1213D766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4" t="6937" r="8764" b="6937"/>
          <a:stretch/>
        </p:blipFill>
        <p:spPr>
          <a:xfrm>
            <a:off x="827584" y="3089262"/>
            <a:ext cx="2664296" cy="25922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B9803-E519-4E7F-9173-79F45817F7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73" t="6937" r="8764" b="6937"/>
          <a:stretch/>
        </p:blipFill>
        <p:spPr>
          <a:xfrm>
            <a:off x="5412903" y="2317613"/>
            <a:ext cx="2664297" cy="259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6C3A8C-928C-4931-B23C-1B6861E56FCA}"/>
                  </a:ext>
                </a:extLst>
              </p:cNvPr>
              <p:cNvSpPr txBox="1"/>
              <p:nvPr/>
            </p:nvSpPr>
            <p:spPr>
              <a:xfrm>
                <a:off x="4227640" y="4703576"/>
                <a:ext cx="280358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  <m:func>
                        <m:func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4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sSup>
                            <m:sSupPr>
                              <m:ctrlPr>
                                <a:rPr lang="ru-RU" sz="2400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 smtClean="0">
                                  <a:latin typeface="Cambria Math" panose="02040503050406030204" pitchFamily="18" charset="0"/>
                                </a:rPr>
                                <m:t>𝟏𝟐𝟎</m:t>
                              </m:r>
                            </m:e>
                            <m:sup>
                              <m:r>
                                <a:rPr lang="ru-RU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6C3A8C-928C-4931-B23C-1B6861E56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640" y="4703576"/>
                <a:ext cx="2803588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2260EF-799C-4C14-B933-F0E820056C9C}"/>
                  </a:ext>
                </a:extLst>
              </p:cNvPr>
              <p:cNvSpPr txBox="1"/>
              <p:nvPr/>
            </p:nvSpPr>
            <p:spPr>
              <a:xfrm>
                <a:off x="5208614" y="5290256"/>
                <a:ext cx="184826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𝑶𝑴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𝑩𝑶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2260EF-799C-4C14-B933-F0E820056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614" y="5290256"/>
                <a:ext cx="1848262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792846-F67C-4EA0-98A8-6786265926A8}"/>
                  </a:ext>
                </a:extLst>
              </p:cNvPr>
              <p:cNvSpPr txBox="1"/>
              <p:nvPr/>
            </p:nvSpPr>
            <p:spPr>
              <a:xfrm>
                <a:off x="7148940" y="4864645"/>
                <a:ext cx="14298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792846-F67C-4EA0-98A8-678626592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940" y="4864645"/>
                <a:ext cx="1429814" cy="369332"/>
              </a:xfrm>
              <a:prstGeom prst="rect">
                <a:avLst/>
              </a:prstGeom>
              <a:blipFill>
                <a:blip r:embed="rId7"/>
                <a:stretch>
                  <a:fillRect l="-2137" r="-3846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86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828010"/>
          </a:xfrm>
        </p:spPr>
        <p:txBody>
          <a:bodyPr/>
          <a:lstStyle/>
          <a:p>
            <a:r>
              <a:rPr lang="ru-RU" dirty="0"/>
              <a:t>РЕШЕНИЕ ЗАДАЧИ 2 (ВАР. 5)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418" y="5686403"/>
            <a:ext cx="6903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D1282E"/>
                </a:solidFill>
              </a:rPr>
              <a:t>№ 2 </a:t>
            </a:r>
            <a:r>
              <a:rPr lang="ru-RU" sz="2400" dirty="0">
                <a:solidFill>
                  <a:srgbClr val="002060"/>
                </a:solidFill>
              </a:rPr>
              <a:t>совет 3 (окружность) и задача-теорема 4.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290F5429-FBCE-4BED-8902-A44AF3E85C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1176" y="1268760"/>
            <a:ext cx="8363272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C00000"/>
                </a:solidFill>
              </a:rPr>
              <a:t>2. </a:t>
            </a:r>
            <a:r>
              <a:rPr lang="ru-RU" sz="2400" dirty="0"/>
              <a:t>В треугольнике АВС проведены высоты АК и ВМ. Докажите, что если Р – середина стороны АВ, то треугольник РКМ – равнобедренный.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26849D-A7A3-4CD6-B6DC-B0C1C96A87BF}"/>
              </a:ext>
            </a:extLst>
          </p:cNvPr>
          <p:cNvSpPr/>
          <p:nvPr/>
        </p:nvSpPr>
        <p:spPr>
          <a:xfrm>
            <a:off x="6495459" y="6252004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</a:t>
            </a:r>
            <a:r>
              <a:rPr lang="ru-RU" sz="2400" dirty="0"/>
              <a:t>Ответ: ЧТД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5BAA51-A10C-4541-B36C-AC60328E0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6" t="6348" r="7134" b="4362"/>
          <a:stretch/>
        </p:blipFill>
        <p:spPr>
          <a:xfrm>
            <a:off x="5559355" y="2499785"/>
            <a:ext cx="3240360" cy="3240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E7BBFF-06C8-4853-86AD-138D1EC3F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2" t="3504" r="8629" b="30171"/>
          <a:stretch/>
        </p:blipFill>
        <p:spPr>
          <a:xfrm>
            <a:off x="755576" y="2848136"/>
            <a:ext cx="3240360" cy="24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6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16" y="30561"/>
            <a:ext cx="7787208" cy="972026"/>
          </a:xfrm>
        </p:spPr>
        <p:txBody>
          <a:bodyPr/>
          <a:lstStyle/>
          <a:p>
            <a:r>
              <a:rPr lang="ru-RU" dirty="0"/>
              <a:t>РЕШЕНИЕ ЗАДАЧИ 3 (ВАР.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290F5429-FBCE-4BED-8902-A44AF3E85C49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35496" y="972634"/>
                <a:ext cx="8147248" cy="164416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dirty="0">
                    <a:solidFill>
                      <a:srgbClr val="C00000"/>
                    </a:solidFill>
                  </a:rPr>
                  <a:t>3. </a:t>
                </a:r>
                <a:r>
                  <a:rPr lang="ru-RU" sz="2400" dirty="0"/>
                  <a:t>В параллелограмме </a:t>
                </a:r>
                <a:r>
                  <a:rPr lang="en-US" sz="2400" dirty="0"/>
                  <a:t>ABCD</a:t>
                </a:r>
                <a:r>
                  <a:rPr lang="ru-RU" sz="2400" dirty="0"/>
                  <a:t> сторона АВ равна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ru-RU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baseline="30000" dirty="0"/>
                  <a:t> </a:t>
                </a:r>
                <a:r>
                  <a:rPr lang="ru-RU" sz="2400" dirty="0"/>
                  <a:t>Сторона ВС равна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ru-RU" sz="2400" baseline="30000" dirty="0"/>
                  <a:t> </a:t>
                </a:r>
                <a:r>
                  <a:rPr lang="ru-RU" sz="2400" dirty="0"/>
                  <a:t>. Точка М – середина стороны А</a:t>
                </a:r>
                <a:r>
                  <a:rPr lang="en-US" sz="2400" dirty="0"/>
                  <a:t>D</a:t>
                </a:r>
                <a:r>
                  <a:rPr lang="ru-RU" sz="2400" dirty="0"/>
                  <a:t>, отрезок ВМ перпендикулярен диагонали АС. Найдите диагональ В</a:t>
                </a:r>
                <a:r>
                  <a:rPr lang="en-US" sz="2400" dirty="0"/>
                  <a:t>D</a:t>
                </a:r>
                <a:r>
                  <a:rPr lang="ru-RU" sz="2400" dirty="0"/>
                  <a:t>.</a:t>
                </a:r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290F5429-FBCE-4BED-8902-A44AF3E85C4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496" y="972634"/>
                <a:ext cx="8147248" cy="1644168"/>
              </a:xfrm>
              <a:prstGeom prst="rect">
                <a:avLst/>
              </a:prstGeom>
              <a:blipFill>
                <a:blip r:embed="rId2"/>
                <a:stretch>
                  <a:fillRect l="-1122" t="-372" b="-8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435496" y="5755919"/>
            <a:ext cx="7320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D1282E"/>
                </a:solidFill>
              </a:rPr>
              <a:t>№ 3</a:t>
            </a:r>
            <a:r>
              <a:rPr lang="ru-RU" sz="2400" dirty="0">
                <a:solidFill>
                  <a:srgbClr val="002060"/>
                </a:solidFill>
              </a:rPr>
              <a:t> совет 2 (внимание к числовым данным), задачи-теоремы 7, 8, 11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639957" y="6171418"/>
                <a:ext cx="2304256" cy="497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solidFill>
                      <a:srgbClr val="C00000"/>
                    </a:solidFill>
                  </a:rPr>
                  <a:t>3.</a:t>
                </a:r>
                <a:r>
                  <a:rPr lang="ru-RU" sz="2400" dirty="0"/>
                  <a:t> Ответ: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957" y="6171418"/>
                <a:ext cx="2304256" cy="497637"/>
              </a:xfrm>
              <a:prstGeom prst="rect">
                <a:avLst/>
              </a:prstGeom>
              <a:blipFill rotWithShape="0">
                <a:blip r:embed="rId3"/>
                <a:stretch>
                  <a:fillRect l="-3968" t="-1220" b="-28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B0525B-5972-4638-8590-547F470AF0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2" t="8857" r="7015" b="10587"/>
          <a:stretch/>
        </p:blipFill>
        <p:spPr>
          <a:xfrm>
            <a:off x="435496" y="3061584"/>
            <a:ext cx="3900483" cy="21602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3E3E24-4F31-4B2B-9F2F-3B2AEED22D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39" t="29175" r="5639" b="6264"/>
          <a:stretch/>
        </p:blipFill>
        <p:spPr>
          <a:xfrm>
            <a:off x="4716015" y="2575673"/>
            <a:ext cx="3900483" cy="2519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C14B90-1946-4B87-8AB1-1223A5BD0F5A}"/>
                  </a:ext>
                </a:extLst>
              </p:cNvPr>
              <p:cNvSpPr txBox="1"/>
              <p:nvPr/>
            </p:nvSpPr>
            <p:spPr>
              <a:xfrm>
                <a:off x="4975704" y="3680039"/>
                <a:ext cx="5204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e>
                    </m:rad>
                  </m:oMath>
                </a14:m>
                <a:r>
                  <a:rPr kumimoji="0" lang="ru-RU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C14B90-1946-4B87-8AB1-1223A5BD0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704" y="3680039"/>
                <a:ext cx="52048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AB932B-1F28-4D3C-A56D-4A813EA141C0}"/>
                  </a:ext>
                </a:extLst>
              </p:cNvPr>
              <p:cNvSpPr txBox="1"/>
              <p:nvPr/>
            </p:nvSpPr>
            <p:spPr>
              <a:xfrm>
                <a:off x="5540154" y="3693504"/>
                <a:ext cx="5204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E4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E4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e>
                    </m:rad>
                  </m:oMath>
                </a14:m>
                <a:r>
                  <a:rPr kumimoji="0" lang="ru-RU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8E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AB932B-1F28-4D3C-A56D-4A813EA14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154" y="3693504"/>
                <a:ext cx="52048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2EDB0B-51ED-440E-A8F6-801CA80E1540}"/>
                  </a:ext>
                </a:extLst>
              </p:cNvPr>
              <p:cNvSpPr txBox="1"/>
              <p:nvPr/>
            </p:nvSpPr>
            <p:spPr>
              <a:xfrm>
                <a:off x="6253634" y="3989008"/>
                <a:ext cx="5204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ru-RU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8E4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ad>
                      <m:radPr>
                        <m:degHide m:val="on"/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E4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E4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e>
                    </m:rad>
                  </m:oMath>
                </a14:m>
                <a:r>
                  <a:rPr kumimoji="0" lang="ru-RU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8E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2EDB0B-51ED-440E-A8F6-801CA80E1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634" y="3989008"/>
                <a:ext cx="520483" cy="461665"/>
              </a:xfrm>
              <a:prstGeom prst="rect">
                <a:avLst/>
              </a:prstGeom>
              <a:blipFill>
                <a:blip r:embed="rId8"/>
                <a:stretch>
                  <a:fillRect r="-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B5A4818-9857-428B-A5CF-5F0EDA840E28}"/>
              </a:ext>
            </a:extLst>
          </p:cNvPr>
          <p:cNvSpPr/>
          <p:nvPr/>
        </p:nvSpPr>
        <p:spPr>
          <a:xfrm rot="1360602">
            <a:off x="5472259" y="3745939"/>
            <a:ext cx="218723" cy="171765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8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18" grpId="0"/>
      <p:bldP spid="19" grpId="0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711" y="262169"/>
            <a:ext cx="5791200" cy="847390"/>
          </a:xfrm>
        </p:spPr>
        <p:txBody>
          <a:bodyPr/>
          <a:lstStyle/>
          <a:p>
            <a:r>
              <a:rPr lang="ru-RU" dirty="0"/>
              <a:t>Подсказки к вар. 5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5448" b="50963"/>
          <a:stretch/>
        </p:blipFill>
        <p:spPr bwMode="auto">
          <a:xfrm>
            <a:off x="428595" y="1433772"/>
            <a:ext cx="79534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t="54485"/>
          <a:stretch/>
        </p:blipFill>
        <p:spPr bwMode="auto">
          <a:xfrm>
            <a:off x="406891" y="4293096"/>
            <a:ext cx="7953431" cy="240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43608" y="1064440"/>
            <a:ext cx="189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1.</a:t>
            </a:r>
            <a:r>
              <a:rPr lang="ru-RU" dirty="0"/>
              <a:t> Ответ: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27584" y="3723484"/>
                <a:ext cx="1896983" cy="396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C00000"/>
                    </a:solidFill>
                  </a:rPr>
                  <a:t>3.</a:t>
                </a:r>
                <a:r>
                  <a:rPr lang="ru-RU" dirty="0"/>
                  <a:t> Ответ: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23484"/>
                <a:ext cx="1896983" cy="396327"/>
              </a:xfrm>
              <a:prstGeom prst="rect">
                <a:avLst/>
              </a:prstGeom>
              <a:blipFill>
                <a:blip r:embed="rId3"/>
                <a:stretch>
                  <a:fillRect l="-2894" t="-1538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827584" y="2768949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4209" y="2692295"/>
            <a:ext cx="533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2.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5616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32" y="149208"/>
            <a:ext cx="7620000" cy="847390"/>
          </a:xfrm>
        </p:spPr>
        <p:txBody>
          <a:bodyPr>
            <a:normAutofit/>
          </a:bodyPr>
          <a:lstStyle/>
          <a:p>
            <a:r>
              <a:rPr lang="ru-RU" dirty="0"/>
              <a:t>Самостоятельно (вар. 5)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/>
          <a:srcRect b="70101"/>
          <a:stretch/>
        </p:blipFill>
        <p:spPr bwMode="auto">
          <a:xfrm>
            <a:off x="611560" y="1142438"/>
            <a:ext cx="8281147" cy="156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t="46945"/>
          <a:stretch/>
        </p:blipFill>
        <p:spPr bwMode="auto">
          <a:xfrm>
            <a:off x="611559" y="2854214"/>
            <a:ext cx="8281147" cy="277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90289" y="1163113"/>
            <a:ext cx="338551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2"/>
                </a:solidFill>
              </a:rPr>
              <a:t>1</a:t>
            </a: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b="1" dirty="0">
                <a:solidFill>
                  <a:schemeClr val="tx2"/>
                </a:solidFill>
              </a:rPr>
              <a:t>2</a:t>
            </a: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b="1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chemeClr val="tx2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62197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91440"/>
            <a:ext cx="7901014" cy="886968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Подсказки к вар. 5 </a:t>
            </a:r>
            <a:r>
              <a:rPr lang="ru-RU" dirty="0" err="1"/>
              <a:t>самост</a:t>
            </a:r>
            <a:r>
              <a:rPr lang="ru-RU" dirty="0"/>
              <a:t>.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t="7811" b="54583"/>
          <a:stretch/>
        </p:blipFill>
        <p:spPr bwMode="auto">
          <a:xfrm>
            <a:off x="328450" y="1340768"/>
            <a:ext cx="810120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529" y="5126729"/>
            <a:ext cx="8089603" cy="14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799" y="1026583"/>
            <a:ext cx="189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1.</a:t>
            </a:r>
            <a:r>
              <a:rPr lang="ru-RU" dirty="0"/>
              <a:t> Ответ: 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t="45417" b="25335"/>
          <a:stretch/>
        </p:blipFill>
        <p:spPr bwMode="auto">
          <a:xfrm>
            <a:off x="428544" y="3044657"/>
            <a:ext cx="8101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t="74737"/>
          <a:stretch/>
        </p:blipFill>
        <p:spPr bwMode="auto">
          <a:xfrm>
            <a:off x="428544" y="4256021"/>
            <a:ext cx="8101202" cy="87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65482" y="3069185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256021"/>
            <a:ext cx="1656184" cy="277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3435" y="2736632"/>
            <a:ext cx="77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2.</a:t>
            </a:r>
            <a:r>
              <a:rPr lang="ru-R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03288" y="4096885"/>
                <a:ext cx="1896983" cy="396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solidFill>
                      <a:srgbClr val="C00000"/>
                    </a:solidFill>
                  </a:rPr>
                  <a:t>3.</a:t>
                </a:r>
                <a:r>
                  <a:rPr lang="ru-RU" b="1" dirty="0"/>
                  <a:t> </a:t>
                </a:r>
                <a:r>
                  <a:rPr lang="ru-RU" dirty="0"/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88" y="4096885"/>
                <a:ext cx="1896983" cy="396327"/>
              </a:xfrm>
              <a:prstGeom prst="rect">
                <a:avLst/>
              </a:prstGeom>
              <a:blipFill>
                <a:blip r:embed="rId5"/>
                <a:stretch>
                  <a:fillRect l="-2894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01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3426" t="5889" r="12068" b="18888"/>
          <a:stretch/>
        </p:blipFill>
        <p:spPr>
          <a:xfrm>
            <a:off x="4106610" y="2880261"/>
            <a:ext cx="4814920" cy="2602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33774" cy="611986"/>
          </a:xfrm>
        </p:spPr>
        <p:txBody>
          <a:bodyPr>
            <a:normAutofit fontScale="90000"/>
          </a:bodyPr>
          <a:lstStyle/>
          <a:p>
            <a:r>
              <a:rPr lang="ru-RU" dirty="0"/>
              <a:t>Решение Задачи 1 (вар.1)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5680149"/>
            <a:ext cx="8351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№ 1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0" dirty="0">
                <a:solidFill>
                  <a:srgbClr val="002060"/>
                </a:solidFill>
              </a:rPr>
              <a:t>задачи-теоремы: 2, 9 (или 14), пифагорова тройка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136" t="6426" r="5603" b="10785"/>
          <a:stretch/>
        </p:blipFill>
        <p:spPr>
          <a:xfrm>
            <a:off x="207122" y="1852035"/>
            <a:ext cx="4536504" cy="23295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3268" y="642875"/>
            <a:ext cx="8605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равнобедренный треугольник АВС с основанием АС вписана окружность. Она касается стороны ВС в точке К. Найдите радиус окружности, если ВК=2, СК=8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8DC774-7E1B-4E4A-A667-4CA8B43A4CF0}"/>
              </a:ext>
            </a:extLst>
          </p:cNvPr>
          <p:cNvSpPr/>
          <p:nvPr/>
        </p:nvSpPr>
        <p:spPr>
          <a:xfrm>
            <a:off x="5958408" y="6280313"/>
            <a:ext cx="27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№ 1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Ответ: 8/3</a:t>
            </a:r>
          </a:p>
        </p:txBody>
      </p:sp>
      <p:sp>
        <p:nvSpPr>
          <p:cNvPr id="3" name="Овал 2"/>
          <p:cNvSpPr/>
          <p:nvPr/>
        </p:nvSpPr>
        <p:spPr>
          <a:xfrm>
            <a:off x="6228184" y="4181590"/>
            <a:ext cx="210332" cy="237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68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1128" t="12500" r="7107" b="3501"/>
          <a:stretch/>
        </p:blipFill>
        <p:spPr>
          <a:xfrm>
            <a:off x="4860032" y="2323305"/>
            <a:ext cx="4032448" cy="3701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611986"/>
          </a:xfrm>
        </p:spPr>
        <p:txBody>
          <a:bodyPr>
            <a:normAutofit fontScale="90000"/>
          </a:bodyPr>
          <a:lstStyle/>
          <a:p>
            <a:r>
              <a:rPr lang="ru-RU" dirty="0"/>
              <a:t>Решение Задачи 2 (вар.1)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5261" y="5853653"/>
            <a:ext cx="7567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№ 2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0" dirty="0">
                <a:solidFill>
                  <a:srgbClr val="002060"/>
                </a:solidFill>
              </a:rPr>
              <a:t>совет 3 (окружность) и задача-теорема 4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1527" t="19951" r="7038" b="7847"/>
          <a:stretch/>
        </p:blipFill>
        <p:spPr>
          <a:xfrm>
            <a:off x="251520" y="2780928"/>
            <a:ext cx="4066334" cy="23042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5349" y="732850"/>
            <a:ext cx="8617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треугольнике АВС  сторона АВ равна 16, отрезки АК и ВМ являются высотами треугольника. Угол С равен 105</a:t>
            </a:r>
            <a:r>
              <a:rPr kumimoji="0" lang="ru-RU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Найдите площадь треугольника МРК, если Р – середина стороны АВ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BBD708-3865-4E1F-9227-0FC2EAE59C8D}"/>
              </a:ext>
            </a:extLst>
          </p:cNvPr>
          <p:cNvSpPr/>
          <p:nvPr/>
        </p:nvSpPr>
        <p:spPr>
          <a:xfrm>
            <a:off x="5958408" y="6280313"/>
            <a:ext cx="2358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№ 2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Ответ: 16</a:t>
            </a:r>
          </a:p>
        </p:txBody>
      </p:sp>
      <p:sp>
        <p:nvSpPr>
          <p:cNvPr id="3" name="Овал 2"/>
          <p:cNvSpPr/>
          <p:nvPr/>
        </p:nvSpPr>
        <p:spPr>
          <a:xfrm>
            <a:off x="6012160" y="3573016"/>
            <a:ext cx="288032" cy="336380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47559" y="3221875"/>
            <a:ext cx="288032" cy="33638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77466" y="3657220"/>
            <a:ext cx="288032" cy="336380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17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166" y="152717"/>
            <a:ext cx="5791200" cy="990266"/>
          </a:xfrm>
        </p:spPr>
        <p:txBody>
          <a:bodyPr>
            <a:normAutofit/>
          </a:bodyPr>
          <a:lstStyle/>
          <a:p>
            <a:r>
              <a:rPr lang="ru-RU" dirty="0"/>
              <a:t>Подсказки к вар.1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/>
          <a:srcRect t="41432"/>
          <a:stretch/>
        </p:blipFill>
        <p:spPr bwMode="auto">
          <a:xfrm>
            <a:off x="428595" y="1699876"/>
            <a:ext cx="8441793" cy="58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3"/>
          <a:srcRect b="72185"/>
          <a:stretch/>
        </p:blipFill>
        <p:spPr bwMode="auto">
          <a:xfrm>
            <a:off x="428595" y="2347559"/>
            <a:ext cx="7572428" cy="12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/>
          <a:srcRect t="60994"/>
          <a:stretch/>
        </p:blipFill>
        <p:spPr bwMode="auto">
          <a:xfrm>
            <a:off x="649128" y="4559920"/>
            <a:ext cx="800072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99592" y="1214422"/>
                <a:ext cx="1896983" cy="48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C00000"/>
                    </a:solidFill>
                  </a:rPr>
                  <a:t>1.</a:t>
                </a:r>
                <a:r>
                  <a:rPr lang="ru-RU" dirty="0"/>
                  <a:t> 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214422"/>
                <a:ext cx="1896983" cy="485454"/>
              </a:xfrm>
              <a:prstGeom prst="rect">
                <a:avLst/>
              </a:prstGeom>
              <a:blipFill>
                <a:blip r:embed="rId4"/>
                <a:stretch>
                  <a:fillRect l="-2894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115616" y="4190588"/>
            <a:ext cx="189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2.</a:t>
            </a:r>
            <a:r>
              <a:rPr lang="ru-RU" dirty="0"/>
              <a:t> Ответ: 16</a:t>
            </a:r>
          </a:p>
        </p:txBody>
      </p:sp>
    </p:spTree>
    <p:extLst>
      <p:ext uri="{BB962C8B-B14F-4D97-AF65-F5344CB8AC3E}">
        <p14:creationId xmlns:p14="http://schemas.microsoft.com/office/powerpoint/2010/main" val="210314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86700" cy="918828"/>
          </a:xfrm>
        </p:spPr>
        <p:txBody>
          <a:bodyPr>
            <a:normAutofit/>
          </a:bodyPr>
          <a:lstStyle/>
          <a:p>
            <a:r>
              <a:rPr lang="ru-RU" dirty="0"/>
              <a:t>Самостоятельно (вар. 1)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7943" y="1429026"/>
            <a:ext cx="8131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</a:t>
            </a:r>
            <a:r>
              <a:rPr lang="ru-RU" sz="2400" b="1" dirty="0"/>
              <a:t>В равнобедренный треугольник АВС с основанием ВС вписана окружность. Она касается стороны АВ в точке М. Найдите радиус окружность, если АМ=4, ВМ=6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7943" y="3356992"/>
            <a:ext cx="7742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</a:t>
            </a:r>
            <a:r>
              <a:rPr lang="ru-RU" sz="2400" b="1" dirty="0"/>
              <a:t>В треугольнике АВС  сторона ВС равна 12, отрезки СМ и ВНМ являются высотами треугольника. Угол А равен 105</a:t>
            </a:r>
            <a:r>
              <a:rPr lang="ru-RU" sz="2400" b="1" baseline="30000" dirty="0"/>
              <a:t>0</a:t>
            </a:r>
            <a:r>
              <a:rPr lang="ru-RU" sz="2400" b="1" dirty="0"/>
              <a:t>. Найдите площадь треугольника МТН, если Т – середина стороны ВС</a:t>
            </a:r>
          </a:p>
        </p:txBody>
      </p:sp>
    </p:spTree>
    <p:extLst>
      <p:ext uri="{BB962C8B-B14F-4D97-AF65-F5344CB8AC3E}">
        <p14:creationId xmlns:p14="http://schemas.microsoft.com/office/powerpoint/2010/main" val="242289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58204" cy="775952"/>
          </a:xfrm>
        </p:spPr>
        <p:txBody>
          <a:bodyPr>
            <a:normAutofit/>
          </a:bodyPr>
          <a:lstStyle/>
          <a:p>
            <a:r>
              <a:rPr lang="ru-RU" dirty="0"/>
              <a:t>Подсказки к вар.1 (</a:t>
            </a:r>
            <a:r>
              <a:rPr lang="ru-RU" dirty="0" err="1"/>
              <a:t>самост</a:t>
            </a:r>
            <a:r>
              <a:rPr lang="ru-RU" dirty="0"/>
              <a:t>.)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5754" b="65830"/>
          <a:stretch/>
        </p:blipFill>
        <p:spPr bwMode="auto">
          <a:xfrm>
            <a:off x="457200" y="1426940"/>
            <a:ext cx="8035223" cy="142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t="64766"/>
          <a:stretch/>
        </p:blipFill>
        <p:spPr bwMode="auto">
          <a:xfrm>
            <a:off x="323528" y="3861048"/>
            <a:ext cx="852880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59632" y="986718"/>
            <a:ext cx="189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1.</a:t>
            </a:r>
            <a:r>
              <a:rPr lang="ru-RU" dirty="0"/>
              <a:t> Ответ: 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61129" y="3319123"/>
            <a:ext cx="189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2.</a:t>
            </a:r>
            <a:r>
              <a:rPr lang="ru-RU" b="1" dirty="0"/>
              <a:t> </a:t>
            </a:r>
            <a:r>
              <a:rPr lang="ru-RU" dirty="0"/>
              <a:t>Ответ: 9</a:t>
            </a:r>
          </a:p>
        </p:txBody>
      </p:sp>
    </p:spTree>
    <p:extLst>
      <p:ext uri="{BB962C8B-B14F-4D97-AF65-F5344CB8AC3E}">
        <p14:creationId xmlns:p14="http://schemas.microsoft.com/office/powerpoint/2010/main" val="134104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E8743-E6E3-489C-A135-70B36CA95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921515-B2CF-4156-A42F-8BD979A29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64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1874</Words>
  <Application>Microsoft Office PowerPoint</Application>
  <PresentationFormat>Экран (4:3)</PresentationFormat>
  <Paragraphs>212</Paragraphs>
  <Slides>39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Arial Black</vt:lpstr>
      <vt:lpstr>Calibri</vt:lpstr>
      <vt:lpstr>Cambria Math</vt:lpstr>
      <vt:lpstr>Тема Office</vt:lpstr>
      <vt:lpstr>Главная</vt:lpstr>
      <vt:lpstr>Решение задач по геометрии с использованием задач-теорем  (Метод ключевых задач)</vt:lpstr>
      <vt:lpstr>Запомнить</vt:lpstr>
      <vt:lpstr>вариант 1</vt:lpstr>
      <vt:lpstr>Решение Задачи 1 (вар.1)</vt:lpstr>
      <vt:lpstr>Решение Задачи 2 (вар.1)</vt:lpstr>
      <vt:lpstr>Подсказки к вар.1</vt:lpstr>
      <vt:lpstr>Самостоятельно (вар. 1)</vt:lpstr>
      <vt:lpstr>Подсказки к вар.1 (самост.)</vt:lpstr>
      <vt:lpstr>Презентация PowerPoint</vt:lpstr>
      <vt:lpstr>Вариант 2</vt:lpstr>
      <vt:lpstr>Решение задача 1 (вар.2) </vt:lpstr>
      <vt:lpstr>Решение задача 2 (вар.2)</vt:lpstr>
      <vt:lpstr>Решение задачи 3 (вар.2)</vt:lpstr>
      <vt:lpstr>Подсказки вар. 2</vt:lpstr>
      <vt:lpstr>Вар. 2 самост.</vt:lpstr>
      <vt:lpstr>Подсказки вар. 2 самост</vt:lpstr>
      <vt:lpstr>Презентация PowerPoint</vt:lpstr>
      <vt:lpstr>вариант 3</vt:lpstr>
      <vt:lpstr>Решение задачи 1 (вар. 3)</vt:lpstr>
      <vt:lpstr>Решение задачи 2 (вар. 3)</vt:lpstr>
      <vt:lpstr>Подсказки: вар. 3</vt:lpstr>
      <vt:lpstr>Самост. Вар. 3</vt:lpstr>
      <vt:lpstr>Подсказки вар. 3 самост.</vt:lpstr>
      <vt:lpstr>Презентация PowerPoint</vt:lpstr>
      <vt:lpstr>Вариант 4</vt:lpstr>
      <vt:lpstr>Решение задачи 1 (вар. 4)</vt:lpstr>
      <vt:lpstr>Решение задачи 2 (вар. 4)</vt:lpstr>
      <vt:lpstr>Решение задачи 3 (вар. 4)</vt:lpstr>
      <vt:lpstr>Подсказка: вар. 4</vt:lpstr>
      <vt:lpstr>Самост. Вар. 4</vt:lpstr>
      <vt:lpstr>Подсказка: вар. 4 самост</vt:lpstr>
      <vt:lpstr>Презентация PowerPoint</vt:lpstr>
      <vt:lpstr>вариант 5</vt:lpstr>
      <vt:lpstr>РЕШЕНИЕ ЗАДАЧИ 1 (ВАР. 5)</vt:lpstr>
      <vt:lpstr>РЕШЕНИЕ ЗАДАЧИ 2 (ВАР. 5)</vt:lpstr>
      <vt:lpstr>РЕШЕНИЕ ЗАДАЧИ 3 (ВАР. 5)</vt:lpstr>
      <vt:lpstr>Подсказки к вар. 5</vt:lpstr>
      <vt:lpstr>Самостоятельно (вар. 5)</vt:lpstr>
      <vt:lpstr>Подсказки к вар. 5 самост.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Вводные задачи: вар. 5</dc:title>
  <dc:creator>Роза</dc:creator>
  <cp:lastModifiedBy>Comp</cp:lastModifiedBy>
  <cp:revision>112</cp:revision>
  <cp:lastPrinted>2022-07-07T10:32:20Z</cp:lastPrinted>
  <dcterms:created xsi:type="dcterms:W3CDTF">2017-08-13T05:22:53Z</dcterms:created>
  <dcterms:modified xsi:type="dcterms:W3CDTF">2023-03-01T11:00:05Z</dcterms:modified>
</cp:coreProperties>
</file>