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02" r:id="rId3"/>
    <p:sldId id="257" r:id="rId4"/>
    <p:sldId id="305" r:id="rId5"/>
    <p:sldId id="293" r:id="rId6"/>
    <p:sldId id="294" r:id="rId7"/>
    <p:sldId id="306" r:id="rId8"/>
    <p:sldId id="278" r:id="rId9"/>
    <p:sldId id="279" r:id="rId10"/>
    <p:sldId id="281" r:id="rId11"/>
    <p:sldId id="282" r:id="rId12"/>
    <p:sldId id="308" r:id="rId13"/>
    <p:sldId id="301" r:id="rId14"/>
    <p:sldId id="304" r:id="rId15"/>
    <p:sldId id="309" r:id="rId16"/>
    <p:sldId id="297" r:id="rId17"/>
    <p:sldId id="298" r:id="rId18"/>
    <p:sldId id="299" r:id="rId19"/>
    <p:sldId id="300" r:id="rId20"/>
    <p:sldId id="284" r:id="rId21"/>
    <p:sldId id="285" r:id="rId22"/>
    <p:sldId id="286" r:id="rId23"/>
  </p:sldIdLst>
  <p:sldSz cx="12192000" cy="6858000"/>
  <p:notesSz cx="99314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8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033E-1699-4D28-8CEB-404EADBF53E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AED5-F71A-46B4-92A8-AE4F17F5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9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2-18T05:19:30.60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21431 8431 0,'18'0'62,"-18"-17"-31,35-19-15,-17 19 0,-1-18-16,-17 17 46,18 0-30,-18 1 0,0-1 156,0 0-172,0 1 31,-35-19 16,17 36-32,1-17 1,-1 17 109,0 17-47,18 1-78,0 0 16,0 17-16,0-17 15,-17-1 63,-1-17-62,-17 0-16,35-35 63,0 17-48,0 1-15,0-19 16,0 19-16,0-1 15,0-17-15,0 17 16,0 1 0,0 34 124,0 1-124,0 0-16,0-1 16,0 1-1,0-1-15,0 1 16,0 17-1,0-17 79,0-36 0,0 1-94,-18-1 16,18 0-1,0 1 79,0-1-47,18 18 109,-18 18-156,0 17 16,0 0-16,0 1 15,0-1-15,0-17 16,0-36 187,0 0-172,-18 1 1,18-1 61,0 0 298,0 1-375,18 17 343,-1 17-343,19 1-16,-1 17 15,-17 1-15,17-19 16,-18 1-1,-34-18 235,-1 0-234,1 0 0,-1 0-1,0 0-15,1 0 47,-1 0-47,0 0 16,1 0-1,17-18 110,35 1-109,18-1-16,-35 0 16,-1 18 93,1 0-78,-1 0-15,1 0-16,0-17 47,17-1-32,-17 18 1,-1 0 62,19 0-47,16-35-15,-69 17 187,17-17-187,17 35-1,1 0 17,-18-18-17,18 18-15,-1-17 16,-17-1-16,36 18 16,-1-18-1,-53 18 126,-17 0-126,17 0 1,-17 0 0,0 18-16,17-18 15,1 0 157,-36 0-172,17 0 16,19 0-16,-1 0 15,0 18 1,1-18 109,-1 0-47,1 17-78,17 1 16,-36 17-16,36-17 15,0-1 1,18-17 93,35 18-109,-36-18 16,1 0 0,0 0 124,-1 0-124,1 0 31,0-18-16,-1 18-15,-17-17 31,18 17 15,-18 17-31,0 1-15,0 0-16,0 17 16,-18 35-16,18-17 15,-35-35 1,35 0-1,-18-18 64,1 0-64,-1 0 16,18-18 1,0 0-17,0-17-15,0 0 16,18 0 0,-18 17-1,-18 18 251,18 18-251,0-1 1,0 1-16,0-1 16,-18 19-16,18-89 172,18 35-157,0 18-15,-18-17 16,35-19-16,0 19 31,-35-1-31,18 18 203,-18 18-187,0-1-1,0 19 1,0-1-16,0 0 16,0-17-1,0-1-15,0 1 16,0-36 62,0-17-78,0 17 16,0 1 15,0-1 0,0 1-31,0-1 16,18-17-1,-18-1 1,17 36-16,-17-17 16,0-1 124,18 18-108,-18 18-17,0-1-15,0 1 16,0 0-1,-18-1 1,1 1 0,17 0-16,-18-1 15,0 1-15,1-18 32,17-18 61,0 1-77,0-19-16,0 1 16,0 17-1,0 1 1,0-1-16,0 0 94,0 36 109,0 17-203,-18-17 15,0 17-15,18 1 16,-35-19-16,35 1 16,-18-1-16,18 1 109,0 0-109,0-1 78,0 1-78,18 0 16,-18-1-16,18 1 15,-18 0-15,17-1 16,1 1 0,-18-53 140,0 17-141,0 0 1,-18 1 15,1 17 16,-1 0-31,71 0 46,-35 17-46,-1 19-16,1 16 16,0-34-16,-18 0 15,0-1 1,0 1 15,17 0 0,-34-18 157,17-36-157,-18 36-15,0 0 46,1 0-31,-1 0 126,18-17-142,-18 17 17,18-36 14,0 19-14,0-1 15,0 1-32,-17-1-15,-1 18 125,-17 0-78,52 0 109,19 18-124,-1-1-17,18 1 1,-18-1-16,0 1 15,18 17-15,-35-17 16,0 0-16,-1-18 16,1 17-1,-36-17 95,1 0-95,-19 0-15,19 0 16,-19 0 0,19 0-16,-1 0 15,18-17-15,-35-1 16,35 0-1,-18 1-15,1-1 16,17 0 0,-18 1 31,18-1-32,-18 1-15,18-19 31,18 36 141,-18 18-156,0 0 0,0-1-1,0 1 1,0-1-1,-35-17 235,17 0-234,18-35 0,0 0-1,0 0-15,0 17 16,0 0 15,0 36 110,0 0-126,-18-1-15,18 1 16,-35 17 0,35-17-16,0-1 15,0 1-15,-17 0 16,17-1-16,-18 1 16,0 0-1,18-1-15,0 1 16,-17-18-1,17 18-15,0-1 32,0-52 77,0 17-109,0 1 16,0-1-1,0 0-15,0 1 16,0-19-16,0 19 16,0-1-16,0 1 15,0-1-15,17-17 16,1 35 109,-18 35-110,18-17 1,-18 17-16,0-18 16,0 1 31,0 0-1,-18-1-30,0-17 62,1-17-15,17-1-32,0 0-15,0 1-16,0 52 187,-18-17-171,0-18 46,18 17-31,-17 1 32,-1 0-63,0-18 16,18 17-16,-17-17 93,-1 0-93,0 0 32,18-17-17,0-1 1,0-17-16,18 17 15,17-35-15,-35 36 16,18 17-16,-18-18 16,-18 18 234,1 35-235,-1-17-15,18 17 16,-18-35-16,18 18 16,0-54 140,0 19-156,0-1 15,0 1-15,0-19 16,18 19 62,0 17-62,-18-18-1,17 18 79,1 0-94,0 18 16,-18-1-1,0 1 1,0 0-16,17-1 16,-17 1-1,0-36 157,18 1-156,0-19-16,-18 72 187,0-19-155,0 1-32,0-1 15,-18 1-15,0 0 31,18-1-31,0-34 235,0-1-235,0 0 15,0-34-15,0 34 16,0 0 0,0 1 15,0-1 16,0 36 125,-17 17-157,-1-17-15,0 17 16,1 0-16,-1-17 16,0-18 109,1 0-110,-1 0 1,18-18 15,0 0-31,0 1 16,0-1-1,0 1-15,0-1 16,18 0 0,-1-17-16,1 17 15,0 1-15,-18-1 16,17 18-16,1-18 15,0 18 79,-1 0-94,1 0 47,0-17-31,-1 17-16,1-18 15,17 18-15,-17 0 16,17-17-16,0-1 16,-17 18 46,0-18-46,-1 18 124,-17 18-124,-17 17-16,-1 0 16,0 1-16,1-1 15,-1 0-15,0 18 16,1-18-16,17-17 15,0 0-15,0-36 110,0-17-95,0 17-15,17-35 16,1 36-16,0-1 16,-18 0-16,0 1 15,17 17-15,-17-18 16,0 0 78,0 36 140,-35 0-218,17-1-1,-17-17 32,35-17-16,0-19-15,0 19-16,0-1 16,0 1-16,0-1 15,0 0 1,0-17-16,18 35 62,-1 0-15,1 0-15,-18 18-17,0 17 1,0-17-1,0-1 1,0 1-16,0-1 16,0 19-1,0-19 17,-18-17 46,-17 0-63,18 0 1,17-17 46,-18 17 157,0 0-203,1-18-16,-1-17 15,18-18 1,0 18 0,0-1-16,0 1 15,0 0 1,35 17-16,-70 106 125,17-52-109,-17-19-16,35 19 15,-18-19-15,1 1 16,-1-18 78,-17 0-79,17 0 1,1 0 46,17-18-62,-36-17 16,36 17 0,0 1 77,-17 17-77,-1 0-16,0 0 16,1 0-16,-1 0 15,0 0-15,1 0 16,-1 17 15,53-70 157,-17 18-173,-18 17-15,0 1 16,18 17 15,-1-18-15,1-17-1,0 17-15,-1 1 16,-17-1 0,18 18-16,-18 53 109,-18-35-93,1-1-16,17 1 15,-18-1-15,18 36 16,-18-53-16,18 18 15,0 17-15,-17-17 16,17 0 0,0-1-16,-18-17 140,18-35-108,0 17-1,0 1-31,0-1 15,18-17-15,17 17 16,0 18 172,18 0-188,-18 0 15,-17 35-15,0 1 16,-18 17-16,17-18 15,-17-18-15,-17-17 94,-36-17-94,18 17 16,-1 0-16,36-18 31,0 1-15,0-1 31,0 0-32,0 1 32,0-1 31,0 0 250,0 1-328,0-1 110,18 18-95,0 0-15,-1 0 16,1 0-16,-1 0 31,1 0-31,0 0 94,-1 0-94,1 0 47,-53 0 78,17 0 15,0 0-140,1 18 16,-1-1 0,18 1-1,0 0 1,0-1 0,0-34 202,0-1-202,0-17-16,0 17 16,0 0-1,0 1-15,0-1 16,0-17-1,0 17 1,0 36 172,18 0-188,-18-1 15,0 1-15,0-1 16,0 1-16,0 0 15,0-1 1,0 1 93,0-53-46,0 17-47,0-17-1,-18 17 470,-17 18-423,17 0 16,-17 0-47,17 0-15,1 0 250,-19 0-235,1 0-15,0 0-1,17 0 1,1 0 234,17 18-250,0-1 15,0 1 79,-18-18 203,18-35-250,0 17 0,0-17-16,0 17 110,18 18-110,17 0 0,-17 0-15,-1 0-1,1 0 17,-1 0-1,1 0-15,0 0 30,-36 0 611,0 0-642,1 0 32,-1 0-31,1 0-1,-1 0 1,0 0 0,1 18 156,-1 0-172,18-1 31,0 1 63,0-1-79,0 1 95,0 0-17,-18-18-93,1 0 125,-19 0-93,19 0-32,-1-18 15,18 0 1,35 18 234,1 0-235,-36 18 1,17 0 0,-17-36 124,0 0-124,0 1 15,-17 17 235,-1 0-251,0 0 282,1 0-281,17-18 15,0 1-31,0-1 16,0 0-1,0 1-15,17-19 16,1 36-16,0 0 297,-1 0-250,1 0-32,0 0-15,-1 0 94,-17 18-78,-17-18-1,17 18 1,-36-18 218,19 0-124,17 17 437,17-17-500,1 0-47,0 0 46,-1 0-30,1 0 31,0 0-47,-1 0 31,18 0 32,-17 0-16,0 0 15,-1 0-62,1 0 16,0 0 15,-1 0 63,-34 0 62,-1 0-140,0 0 30,1 0 48,-1 0 78,0 0-156,1 0-1,-1 0-15,1 0 63,-1 0-48,0 0 1,1 0 15,-1 0 1,0 0-1,18 18 0,-17-18-31,-1 0 16,0 0-1,1 18 48,17-36 124,0 0-171,17 18 0,-17-17-1,0-1 1,18 0-1,17 18 95,-17 0-95,0 0 1,-1 0 31,1 0 47,17 0-79,-17 0-15,-36 36 453,18-19-437,-35 1-16,17 17 16,18-17 93,0-1-93,0 1 62,0-36 16,0 1-63,18 17-31,-18-18 15,18 1-15,-1-1 16,1 0 15,-18 1 63,17-1 297,1 18-376,17 0-15,-17 0 16,0 0-16,-1 0 16,1 0 46,-18 18 79,-18-18-110,-17 0-31,35 17 172,0 19-157,0-19-15,0 18 16,0-17 0,0 0 31,0-1-47,0 1 15,0 0 1,0-1 93,0 1-93,-18 17 78,1-17-79,17-1-15,-18-17 16,18 18 93,0 0-109,0-1 110,-18 19-95,1-19 16,17-52 173,0 0-189,0 17 1,17 0-16,-17 1 15,36-18-15,-1 17 16,-35 0 0,18 18-16,-18-17 15,0-1 1,0 53 140,0-17-156,0 0 16,-18 17-16,0 0 15,18-17 1,0-1 0,-17 1-1,17 0 1,-18-1-16,0 19 16,18-19 77,-17 1-93,17-1 16,-18-17-16,18 18 16,0 0-16,-17-1 15,17-52 157,0 17-156,0-17-16,17 18 15,1-1 17,-18-17-32,35 17 15,-35 0 1,18-17 15,-36 88 141,-17-35-172,35-1 16,-35 19-16,-1-36 15,36 17-15,-17 1 16,-19-1 15,19-17-15,-1 18-1,0-18 32,18-35 63,18 35-95,0-35-15,-1 17 16,1 18-16,35-18 15,-35 1-15,-1-1 16,36 0-16,-35 1 16,-1-1 31,-34 18 156,-1 0-203,18 35 15,-35 1-15,17-19 16,18 1-16,-17 0 16,17-1-16,-18-17 15,0 0 157,18-17-156,0-1-16,0-17 15,0 17-15,0-35 16,18 53 0,-18-35-1,0 17 32,0 36 109,0-1-156,0 1 16,0 0 0,0-1-1,0-34 298,0-19-298,0 19-15,0-1 16,0 36 171,0-1-187,0 1 16,-18 0-16,18-1 16,0 1-16,-17 0 15,17-1 204,0 1-203,0 0 46,-18-18-46,18 17-1,-18 1 1,18-1 93,-17-17-109,34-17 329,19 17-314,-1 0-15,0-18 16,-17 18-1,-1 0 1,1 0 0,0 0 77,-1 0 64,19 0-110,-19 0-32,-17 18 95,0-1-110,-17-17 78,-19 18-63,19-18 17,-1 18-17,0-18 1,1 0 62,-18 0-47,17 0-15,-17 0-16,17 0 109,-17 0-93,17 0-16,36 0 187,17 0-187,0 0 16,1-18 0,-1 18-1,0 0 1,-17 0-16,-1 0 15,1 0 48,0 0-47,-1 0-1,1 0 63,0 0-62,-1 0 0,-34 0 155,-54 18-155,18-18-16,35 0 16,1 0-16,-1 0 250,-17 0-250,17 0 15,-17 0-15,17 0 16,-35 0-16,36 0 16,34 35 265,36-35-266,-17 18-15,-1-18 16,0 0-16,-17 0 16,-18 17 15,17-17-31,1 0 47,0 0 93,-1 0-61,1 0-79,0 0 15,-1 0-15,19 0 16,-19 0 46,1 0-62,-1 0 16,19 0 15,-54 0 297,0 0-328,-17 0 16,18 0-16,-1 0 16,0 0-1,1 0 79,-1 0-78,0 0-1,18 18 63,-17-18-78,-1 0 16,0 0 0,1 0 62,-1 0-63,1 0-15,-1 0 125,-17 0-125,-1 0 47,19 0 0,-1 0-31,0 0-16,1 0 15,-1 0 1,18-18 0,-17 18-16,-1 0 46,36-17 48,17 17-78,-18 0-16,19 0 15,-19 0 17,19 0-1,-19 0-15,1 0-1,0 0 1,-1 0 46,18 0-46,-17 0-16,17 0 16,-17 0-1,17 0 1,-17 0 15,0 0-15,-1 0-16,1 0 15,-1 0 1,1 0-16,0 0 16,17 0-16,-17 0 15,-36 0 313,-17 0-328,17 0 16,-17 0-16,0 0 16,17 0-16,0 0 62,1 0-62,-1 0 16,0 0-1,36 0 204,17 0-219,-17 0 16,17 0-16,-17 0 15,17 0 1,0 0-16,-17 0 16,0 0-16,17 0 15,-17 0-15,17 0 16,-17 0-1,-18-18 189,0 0-158,0 1-30,-36 34 140,19-17-156,17 36 16,0-19 0,-18 1-1,18 0 79,-18-18 0,18 17-79,-17-17-15,-1 18 32,0-18 46,18-35-63,0 17 1,0-17 0,0 17-1,0-17 1,0 17-16,0 0 15,0-17 1,18 35-16,-18 35 234,0-17-234,18-18 188,-1 0-126,1-18-30,0 1-32,-1-1 15,1 1 17,0 17 93,17 0-110,-35 17-15,35 1 16,-35-1-1,18-17 1,-18 18 15,0 0 1,-18-18 93,0 0-94,18-18-16,0 0-15,0 1 16,0-1-16,-17 1 16,-1 17 109,1 17-110,-1-17-15,18 18 16,-18-1-16,1 1 16,17-36 280,0 1-264,0-1-17,0 1 1,0 34 125,-18-17-126,0 35-15,-17 1 16,35-19-1,-18 19-15,54-36 266,-1 0-250,-17 17-16,-1-17 15,1 0 1,0 0 0,-1 0-16,1 0 62,-18 18-15,0 0 0,17-1-16,-17 1-31,0 0 0,0-1 16,0 1-16,0-1 78,-35-17-78,18 0 31,-1 0-31,0 0 16,1 0-1,-1 0-15,0 0 16,1 0 93,34 0 16,1 0-125,0 0 16,17 0-16,18 0 16,0 0-16,0 0 0,-36 0 0,1 0 15,0 0 157,17 0-156,-18 0-1,1 0 63,-18 18-62,0 17 0,0-17-1,0 0 110,-18-1-62,1-17-32,-18 0-15,35-17-16,-18-1 15,0 0 1,-17 18-16,17-17 16,1-1-16,-1 0 15,0 18-15,1-17 16,-1-1 31,1 18 46,-36-17-77,17 17-16,-17-18 16,36 18-16,-36-18 15,53 1-15,-18 17 78,1 0-62,-1 0-16,0 0 16,1-18-1,-1 18-15,0 0 32,-17 0-17,0-35-15,17 35 16,-52 0-16,-19-18 15,19 0-15,52 18 16,-52-35-16,52 17 125,18 1-125,0-1 16,18 1-16,-1-1 15,1 0 1,-18 1 125,0-1-126,0 36 345,-18-1-345,1 36 1,34-70 156,36-19-157,-17 1-15,16 35 16,-34 0 0,0-18-1,-1 18 48,1 0 93,-18 18-140,0 0-1,0-1-15,0 19 16,0-1-1,0-18-15,-18-17 125,1 0-109,-54-17 0,71-1-1,0 1-15,0-1 16,0 0 0,0 1-16,18 17 31,-18 17 234,0 1-249,-18 0 0,53-36 171,-17 18-171,0-18-16,-1 1 47,1-1-32,0 0 1,17 1 0,-35-1 171,-18 18-31,1 0-140,17 35 0,0-17-16,-18 17 15,0 1 1,18-54 156,0 0-157,18 1-15,0-19 16,-18 19 46,0-1-30,17 0-17,-17 1 1,0 52 140,0-17-140,0-1-16,18 19 15,17-19 79,-52-17 78,-1 0-172,0-17 16,18-1-1,18 18 204,17 0-203,18 18-1,-35-18-15,17 17 16,-17-17 15,-18 18-31,17-18 47,1 0-31,-36 0 109,-17-18-125,17-17 15,1 35 1,17-18-16,-36-17 16,19 17-1,-1 1-15,1 17 78,34 0 188,1 0-250,-1 0-16,-34-18 62,-1 18 63,1 0 78,-19 0-187,19 0 62,-19 0-78,19 0 31,-1 0 0,0 18 1,18-1-32,0 1 15,0 0 1,-17-1-16,17 1 16,-18 0 93,1-1-78,-1-17 32,-35 0-48,35-17-15,1-19 16,-19 19-16,19-1 16,17 0-16,0 1 15,0-1-15,0 1 16,0-1-1,0 0 17,0 54 155,0-19-187,0 18 16,17-17-16,-17 0 15,0-1-15,0 1 16,0 0 125,0-36-110,0-17-31,0-1 16,0 19-1,0-1 1,0 1-1,0-1 1,0 0-16,0 1 16,0-1-1,0 0-15,0 1 32,0-1-32,0 0 15,0 1 48,0-1-48,0 1 1,0-1 140,0 0-125,-17 1-15,34 17 422,-17 17-407,0 1-31,0 0 62,0-1-15,0 1-31,0 17-1,0-17 1,0-1 93,0 1-93,0 0 31,0-1 15,0 19-15,0-19-15,0 1-17,0-1 1,0 1-1,0 0-15,0-1 16,0 1 0,0 0-16,0-1 15,0 1 32,0 17 0,0-17 0,0 17 78,0-17-47,0-1-31,0 1 109,0-53 63,0 17-203,0 0-1,0 1-15,0-1 31,0 1 1,0-1-1,0 0 0,0-17-15,0 17 156,0-17-110,0 17-46,0 1 15,0-1 0,0 1-15,0-1 15,0 0-31,0 1 16,0-1 31,0 0-32,0 1 32,-17-19-31,17 19 15,-18-1-31,18 1 78,0-1-62,0 0-1,0 1 454,0-1-453,0 36 437,0-1-437,0 1-16,0 0 31,-17-18 0,17 17 32,0 1-48,0-1 1,0 1-1,0 0 17,0-1 61,0 1-77,0 0-16,0-1 125,0 1-94,0 0-15,0-1 0,0 1 30,0 17 33,17 0-33,-17-17-14,0 0-17,0-1 17,0 1 30,0 0 1,0 17-17,0-18-14,18 1 30,-1 0-46,-17-1 15,0 19 78,0-19-46,0-34 218,0-1-265,-35 0-16,35 1 47,-17 17-47,17-18 15,0 0-15,0 1 47,0-1 78,0 1-109,0-1 78,0 0-79,0 1 1,0-1-16,-18 0 15,18 1 32,0-1-15,0 0-1,0 1-16,0-1 48,0 1-47,0-1 77,0 0-77,0 1 15,0-1-15,0-17 15,0 17 16,0-17-31,0 17 15,0 1 47,0-1-31,0 0-16,0 1 94,0-1-125,-18 36 266,18-1-251,0 1-15,0 0 32,0-1-32,0 1 15,-17-18-15,17 17 31,0 1 32,0 0-47,0-1 15,0 1 47,0 0-62,0-1-1,0 1 1,0 0 31,0-1-16,0 1-15,0-1 15,0 1-16,0 0 1,0-1 15,0 1 1,0 0 93,0-1-94,0 1 47,17 0-62,-17 17 30,0-18 1,36 19 31,-36-1 79,0-17 61,0-36 79,0 0-297,0 1 16,0-1 0,0-17-1,0 17 16,0 1-15,0-19 109,-18 36-47,0 0-62,18 18 374,0 0-374,0-1 0,0 1-16,0-1 15,0 1 79,0 0-78,0-1 15,0 1 78,0-36 126,0 1-220,0-1 1,0 0 15,0 1 0,0-1-31,0 1 32,0-1-1,0 0 172,0 1-156,0-1-31,0 0-16,-17 1 15,17-1 1,0 0 46,0 1-46,0-1 0,0 1-16,0-1 31,0 0 0,0 1 0,0-1 1,0 0-17,0 1 1,-18-1 46,18 0-15,0 1 16,0-1-63,0 1 15,-18-1 1,18 0 15,0 1 172,0 34-31,0 1-156,0 0-1,0-1-15,0 1 16,0-1 0,0 1 46,0 0-46,0-1 93,0 1-93,0 0-1,0-1-15,0 19 16,0-19 15,0 1 16,0-1-31,0 1-1,0 0 1,0-1 31,0 1-16,0 0-15,0-1 46,0 19-46,0-19 15,0 18 47,0-17 94,0 0-47,0-1-109,0 1 31,18 0-32,-36-36 267,18-17-282,0-1 15,0-16-15,0 34 16,0 0-1,0 1-15,0-1 63,0 0-63,0 1 16,0-1-1,0 0-15,0 1 16,0-1 31,0 1-32,0-1 1,0 0 0,0 1-16,0-1 62,0 0-46,0 1-1,0-1 17,0 0-17,0 1 16,0-1 1,0-17 15,0 17 62,0 1 16,18-1-94,0 18 16,-18-18-16,0-17 110,-18 53 31,0-1-172,-17 19 15,35-1 1,-18-17 62,1 17-62,17-18-1,-18-17-15,18 18 110,-18-18 46,18 18-78,0-1-62,0 1-1,0 0-15,18-18 438,17-18-422,-17-17-1,0 35-15,-18-18 141,17 18-32,1-18-46,-18 36 140,0 0-188,-18-1 48,18 1-32,-17-18 0,17 18-15,-18-18 31,18 17-31,-18 1 77,1 0-77,-1-18 234,0 0-219,1-18-15,17 0-16,0 1 15,0-1-15,0-17 16,0 17-16,0 0 31,0 1 63,0 34 62,0 1-156,0 0 16,0-1 93,0 1-93,0 0 93,0-1 79,-18-34-173,18-1 1,35 18 172,-17 0-188,0 0 31,-1 0-31,1-18 15,0 18 173,-18-17-188,0-1 219,17 18-204,-52 35 157,17-17-156,18 0-1,-17-1 1,17 1 31,0 0-16,0-1-15,0 1-1,0-1 64,-18-17-33,18-17 376,35-18-406,18-1 0,-35 36-1,17-17-15,-17-1 16,0 18 93,-18-35-15,0 17-47,-18 18 93,0 0-93,-17 0-31,17 18 46,1-18-62,-1 0 16,18 17-16,-18 1 16,1 0 31,-1-18-32,18 17 16,0 1 16,0 0 31,0-1-62,0 1-16,0-1 63,18-87 62,-18 52-110,17 1-15,1 17 16,-18-18 46,-35 18 141,-53 0-203,35 18 16,-18 17-16,36-35 16,17 18 202,71-18-155,0-18-63,0 18 16,-35-18-1,-1 18-15,1-17 63,-1-1-48,1 18 1,17-18-16,-35 36 141,0 17-126,0-17 1,0 17-1,-17-88 173,17 18-172,0 17-1,0 36 188,0 17-203,-18-17 16,18 35 62,-18-53-62,18-18 296,0 36-171,0-1-126,0 36-15,0 0 16,36 0-16,-19-18 16,36 1-16,-53-19 15,36-17-15,-19 0 47,-17-17 0,0-19-31,-17 36-16,-1 0 15,18-17 1,0-1 46,0 1-62,0-1 32,0 0-32,-18 1 15,18-1 188,0 0-124,0 1-48,0-1 47,0 36 47,0-1-78,36 19-47,-19-36 15,36 35 1,-35-35-16,-1 18 16,1-18-1,-53-36 79,17 19-78,-17 17-16,17-18 15,1 18 48,52 18 77,-17-18-124,-1 17 0,18 1-16,18 17 15,0-17-15,0-1 16,-35 1-16,-1 17 16,36-35-16,-17 18 15,-19 0 1,-17-1-16,36-17 15,-19 36-15,1-36 16,-1 0 0,-17 17 46,18-17-46,35 18-1,-53 0-15,18-18 16,17 0-16,-17 0 16,17 17-1,0-17 48,-17 0-63,-1 0 15,19 35-15,-19-35 16,19 0 0,-1 0-16,-17 0 15,17 18 1,-18-18 78,1 0-79,0 0 17,-1 0-1,-17-18 78,36 18-62,52 0-31,-35 0-16,0 0 15,-36 0 1,1 0 15,0 0-15,-18 18 93,0 17-93,0-17-16,-36-18 15,19 0 1,-1 0 0,0 0 31,1 0-16,-1 0-16,0 0-15,1 0 16,-1 0-16,18 18 31,0 17 79,18 0-110,-18-52 109,0-36-93,0 17-16,-18 1 15,18 17 1,0 1 0,-17-1-1,-1 1-15,18-1 16,0 36 78,0 17-94,0 0 15,0 0-15,0 1 16,0-1-16,18-17 15,-18 34-15,0-34 16,0 0-16,35 17 16,-35-53 62,0-35-63,0 18-15,0-18 16,0 0-16,0 0 16,0 36-16,0-18 15,0 17-15,0 0 32,17 1 46,1 17-78,0 0 15,17 35-15,-17-17 16,-18 17-16,17-18 16,1 19-16,-18-19 15,0 19-15,0-1 16,0 0-1,35-17-15,-35-1 16,0 1 0,0-36 46,0-17-46,0-35-16,0 34 15,-17 1-15,17 17 125,17 18-109,1 0-16,-18 18 16,0 35-16,35 0 15,-35-35 1,0-1 0,0 1 62,-17-18-47,-1 0-15,0 0-1,18-18 1,0 1 31,18 17-32,35 0-15,-18 17 16,-17-17-16,-1 0 16,1 0-16,17 18 31,-35-1-31,0 1 15,18 0 1,-18-1 0,0 1-16,0 17 15,0-17 17,-35-18-32,-18 0 15,53-18-15,-53 18 16,35-17-16,-35-19 15,36 19 1,-1 17 0,18-36-16,-18 36 15,18-17 1,0-1 0,0 1-1,0-1 1,53 18 31,-17 0-32,-1 0-15,-18 18 16,1-18-16,0 17 16,-1 18 15,19-17-31,-36 0 47,0-1-32,0 1 1,-36-18-16,-52 0 16,35 0-16,-35 0 15,0-35-15,53-1 16,-1 1-16,1 0 15,17 17-15,18 1 16,0-36 0,18 53-16,17-36 15,1 36-15,-19-17 16,1 17 0,35 0 46,-18 0-62,0 0 16,-17 0-16,0 0 31,-18 17-15,0 19-1,0-1 1,0-17-16,0-1 15,-53 1-15,53 0 16,-18-18-16,-17 0 31,17 0-15,0 0 0,1-18-16,17 0 15,0-17 1</inkml:trace>
  <inkml:trace contextRef="#ctx0" brushRef="#br0" timeOffset="4593.75">21696 8890 0,'0'-18'172,"17"18"-157,1 0-15,17 0 47,-17 0-15,0 0-17,-1 0 16,1 0-31,-18 18 16,18 0 0,35-1-1,-53 1-15,35-18 16,-18 18 0,19-18-16,-19 0 15,-17 17-15,18-17 47,-18 18-47,35-18 31,-17 0-15,-18 17-16,35-17 16,-17 18-16,-1-18 15,1 18-15,17-18 31,-17 0-31,0 0 16,-1 0 93,19 0-109,-1 0 16,-18 0 0,-17 17-1,36-17 48,-1 18-63,-35 0 15,0 17 1,35-17-16,-35-1 16,0 1-1,0 0 32,0-1 16,0 1-48,0-1 1,-35-17 0,17 0 15,-17 0-16,17 0-15,-17 0 16,18 0-16,-19 0 16,1 0-16,0 0 15,17 0 1,0-17-16,18-1 16,-17 1-1,17-1 16,0 0-15,0 1 0,0-19-16,0 19 15,17-19-15,1 1 16,0 17-16,17 18 16,-17 0-1,17 0 1,-17 0-1,17 0 1,18 0-16,-36 0 16,1 0-16,0 0 15,35 18 1,-36 0 0,18 17-16,-35-17 15,53 70-15,-35-53 16,35 0-16,-18 1 15,1-1-15,-19-35 16,-17 18-16,0-1 31,0 1 1,0 0-32,0-1 15,0 1 1,-17-1-1,17 1 1,-36-18 15,-17 0-15,18 0-16,-36 0 16,54-18-16,-36 1 15,35-1-15,1 1 16,-1-1-16,0 0 15,-17-17 1,35 0-16,0 17 31,-18 0-15,18 1 0,0-1-1,0 1 1,18-1 15,17 18-31,-17 0 16,0 0-1,-1 0-15,19 18 16,16-1 0,-34 18-16,17-17 15,1 17-15,-1 1 16,0-19-16,-17 1 15,-18 17 48,0-17-47,0 17-1,-18-35 48,-35 0-48,0 0-15,0 0 16,36 0-16,-36 0 16,-18-35-16,36 0 15,-18-1-15,-17-17 16,52 36-16,-17-19 15,17 36-15,0 0 32,1-17 15,17-1-32,17 18 1,-17-17-16,18 17 15,0 0-15,17 0 16,0 0-16,1 0 16,-19 0-1,1 0-15,-1 0 16,1 0 0,0 0-1,-1 0-15,1 0 16,0 17-16,35 18 15,-18-35 1,-35 18 15,0 0-15,0-1 0,0 1-16,0 0 31,0-1-31,0 1 15,-18 0 1,1-1 0,-19 1-1,19-18 32,-1 0-47,0 0 16,-17 0-16,0-18 15,-18 1-15,-18-36 16,36 53-16,0-71 16,0 36-1,17 17-15,0 1 16,18-1-16,0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D765-9717-4888-9065-14C8182CB573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BD95-F700-4984-BED4-11360924C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1C07-DD5E-4BB8-A761-745995BD55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5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BD95-F700-4984-BED4-11360924C0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8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BD95-F700-4984-BED4-11360924C0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4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0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25.02.2023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.catbox.moe/nz7ikv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atbox.moe/nz7ikv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iles.catbox.moe/nz7ikv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hyperlink" Target="https://files.catbox.moe/nz7ikv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25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F4FF21-0C89-4800-B014-1CEE7A897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3898" y="1139679"/>
            <a:ext cx="4604822" cy="3453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220" y="1709598"/>
            <a:ext cx="5083075" cy="1264132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C00000"/>
                </a:solidFill>
              </a:rPr>
              <a:t>Решение задач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7211" y="5186285"/>
            <a:ext cx="5316068" cy="9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</a:extLst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450"/>
              </a:spcAft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1B5956"/>
                </a:solidFill>
                <a:latin typeface="Arial Black"/>
              </a:rPr>
              <a:t>Роза </a:t>
            </a:r>
            <a:r>
              <a:rPr lang="ru-RU" sz="2800" dirty="0" err="1">
                <a:solidFill>
                  <a:srgbClr val="1B5956"/>
                </a:solidFill>
                <a:latin typeface="Arial Black"/>
              </a:rPr>
              <a:t>Муслухетдиновна</a:t>
            </a:r>
            <a:r>
              <a:rPr lang="ru-RU" sz="2800" dirty="0">
                <a:solidFill>
                  <a:srgbClr val="1B5956"/>
                </a:solidFill>
                <a:latin typeface="Arial Black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>
                <a:solidFill>
                  <a:srgbClr val="1B5956"/>
                </a:solidFill>
                <a:latin typeface="Arial Black"/>
              </a:rPr>
              <a:t>Мелекесова</a:t>
            </a:r>
            <a:r>
              <a:rPr lang="ru-RU" sz="2800" dirty="0">
                <a:solidFill>
                  <a:srgbClr val="1B5956"/>
                </a:solidFill>
                <a:latin typeface="Arial Black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B5956"/>
                </a:solidFill>
                <a:latin typeface="Arial Black"/>
              </a:rPr>
              <a:t> </a:t>
            </a:r>
            <a:r>
              <a:rPr lang="ru-RU" sz="1800" dirty="0">
                <a:solidFill>
                  <a:srgbClr val="1B5956"/>
                </a:solidFill>
                <a:latin typeface="Arial Black"/>
              </a:rPr>
              <a:t>Удмуртская Республика, г. Воткинск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1B5956"/>
              </a:solidFill>
              <a:latin typeface="Arial Black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/>
          <a:srcRect t="5357"/>
          <a:stretch/>
        </p:blipFill>
        <p:spPr>
          <a:xfrm>
            <a:off x="222948" y="684923"/>
            <a:ext cx="5943149" cy="374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731" y="1394337"/>
            <a:ext cx="5388767" cy="359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96200" y="3961960"/>
            <a:ext cx="2719398" cy="7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</a:extLst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450"/>
              </a:spcAft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/>
              </a:rPr>
              <a:t>Школа № 7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/>
              </a:rPr>
              <a:t>«Кадетская школа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/>
              </a:rPr>
              <a:t>им. </a:t>
            </a:r>
            <a:r>
              <a:rPr lang="ru-RU" dirty="0" err="1">
                <a:solidFill>
                  <a:schemeClr val="bg1"/>
                </a:solidFill>
                <a:latin typeface="Arial Black"/>
              </a:rPr>
              <a:t>М.Т.Калашникова</a:t>
            </a:r>
            <a:r>
              <a:rPr lang="ru-RU" dirty="0">
                <a:solidFill>
                  <a:schemeClr val="bg1"/>
                </a:solidFill>
                <a:latin typeface="Arial Black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9926" y="3723714"/>
            <a:ext cx="331878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50" dirty="0">
                <a:solidFill>
                  <a:schemeClr val="bg1"/>
                </a:solidFill>
                <a:latin typeface="Arial Black"/>
              </a:rPr>
              <a:t>Удмуртская Республика </a:t>
            </a:r>
          </a:p>
          <a:p>
            <a:pPr algn="ctr">
              <a:lnSpc>
                <a:spcPct val="90000"/>
              </a:lnSpc>
            </a:pPr>
            <a:r>
              <a:rPr lang="ru-RU" sz="1650" dirty="0">
                <a:solidFill>
                  <a:schemeClr val="bg1"/>
                </a:solidFill>
                <a:latin typeface="Arial Black"/>
              </a:rPr>
              <a:t>г. Воткинск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8514CB-1907-46DD-8C41-ADD6A745C5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6" r="2900"/>
          <a:stretch/>
        </p:blipFill>
        <p:spPr>
          <a:xfrm>
            <a:off x="5911829" y="819250"/>
            <a:ext cx="5975206" cy="399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658FF6-D4F8-4718-A751-00CC7405CF56}"/>
              </a:ext>
            </a:extLst>
          </p:cNvPr>
          <p:cNvSpPr txBox="1"/>
          <p:nvPr/>
        </p:nvSpPr>
        <p:spPr>
          <a:xfrm>
            <a:off x="6631151" y="5079516"/>
            <a:ext cx="4048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Рисунок из книги </a:t>
            </a:r>
          </a:p>
          <a:p>
            <a:pPr algn="r"/>
            <a:r>
              <a:rPr lang="ru-RU" dirty="0"/>
              <a:t>Орлин, Б. Математика с дурацкими рисунками. Идеи, которые формируют нашу реальность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413FF-81D0-4757-9877-9383D53DBDB4}"/>
              </a:ext>
            </a:extLst>
          </p:cNvPr>
          <p:cNvSpPr txBox="1"/>
          <p:nvPr/>
        </p:nvSpPr>
        <p:spPr>
          <a:xfrm>
            <a:off x="7078604" y="6356589"/>
            <a:ext cx="3694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https://files.catbox.moe/nz7ikv.pdf</a:t>
            </a:r>
            <a:r>
              <a:rPr lang="ru-RU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8226E3-BF1C-4063-A3E0-551058393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667" y="5194560"/>
            <a:ext cx="1025368" cy="10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507" t="8100" r="6054" b="8587"/>
          <a:stretch/>
        </p:blipFill>
        <p:spPr>
          <a:xfrm>
            <a:off x="6168009" y="2780928"/>
            <a:ext cx="3968441" cy="223224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161916" y="4017605"/>
            <a:ext cx="432048" cy="251936"/>
          </a:xfrm>
          <a:prstGeom prst="ellipse">
            <a:avLst/>
          </a:prstGeom>
          <a:solidFill>
            <a:schemeClr val="bg1"/>
          </a:solidFill>
          <a:ln w="3175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1464" y="5513616"/>
            <a:ext cx="5051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4</a:t>
            </a:r>
            <a:r>
              <a:rPr lang="ru-RU" sz="2400" dirty="0">
                <a:solidFill>
                  <a:srgbClr val="002060"/>
                </a:solidFill>
              </a:rPr>
              <a:t> Совет 4 (доп. построения), применяется задача-теорема 7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003232" cy="683994"/>
          </a:xfrm>
        </p:spPr>
        <p:txBody>
          <a:bodyPr/>
          <a:lstStyle/>
          <a:p>
            <a:r>
              <a:rPr lang="ru-RU" dirty="0"/>
              <a:t>задача 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348" t="9257" r="6423" b="10515"/>
          <a:stretch/>
        </p:blipFill>
        <p:spPr>
          <a:xfrm>
            <a:off x="1703512" y="2342880"/>
            <a:ext cx="3816424" cy="2067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9416" y="823875"/>
            <a:ext cx="10729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4. </a:t>
            </a:r>
            <a:r>
              <a:rPr lang="ru-RU" sz="2400" b="1" dirty="0"/>
              <a:t>В параллелограмме АВС</a:t>
            </a:r>
            <a:r>
              <a:rPr lang="en-US" sz="2400" b="1" dirty="0"/>
              <a:t>D</a:t>
            </a:r>
            <a:r>
              <a:rPr lang="ru-RU" sz="2400" b="1" dirty="0"/>
              <a:t> точка К – середина стороны ВС, отрезок </a:t>
            </a:r>
            <a:r>
              <a:rPr lang="en-US" sz="2400" b="1" dirty="0"/>
              <a:t>D</a:t>
            </a:r>
            <a:r>
              <a:rPr lang="ru-RU" sz="2400" b="1" dirty="0"/>
              <a:t>К пересекает диагональ АС в точке М. Докажите, что отрезок СМ в три раза меньше диагонали АС.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355302-B0DF-4FF7-8E86-3003F155E240}"/>
              </a:ext>
            </a:extLst>
          </p:cNvPr>
          <p:cNvSpPr/>
          <p:nvPr/>
        </p:nvSpPr>
        <p:spPr>
          <a:xfrm>
            <a:off x="8463562" y="5698281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4</a:t>
            </a:r>
            <a:r>
              <a:rPr lang="ru-RU" sz="2400" dirty="0">
                <a:solidFill>
                  <a:srgbClr val="002060"/>
                </a:solidFill>
              </a:rPr>
              <a:t> Доказано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3752" y="229060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56651" y="27522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К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188968" y="3247902"/>
            <a:ext cx="2880320" cy="1601437"/>
          </a:xfrm>
          <a:prstGeom prst="triangle">
            <a:avLst>
              <a:gd name="adj" fmla="val 30764"/>
            </a:avLst>
          </a:prstGeom>
          <a:solidFill>
            <a:schemeClr val="bg1"/>
          </a:solidFill>
          <a:ln>
            <a:solidFill>
              <a:srgbClr val="CFCFC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83429-0AD3-4072-B12B-EA3B674B1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053" y="3498009"/>
            <a:ext cx="317019" cy="36579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C70420E8-3FB5-4F07-9B6A-880B8CCFD4BC}"/>
              </a:ext>
            </a:extLst>
          </p:cNvPr>
          <p:cNvSpPr/>
          <p:nvPr/>
        </p:nvSpPr>
        <p:spPr>
          <a:xfrm>
            <a:off x="8978360" y="3234809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5">
            <a:hlinkClick r:id="rId6" action="ppaction://hlinksldjump"/>
            <a:extLst>
              <a:ext uri="{FF2B5EF4-FFF2-40B4-BE49-F238E27FC236}">
                <a16:creationId xmlns:a16="http://schemas.microsoft.com/office/drawing/2014/main" id="{A0453218-30BE-43A2-B5C0-E1DB304E19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uiExpand="1" build="p"/>
      <p:bldP spid="2" grpId="0"/>
      <p:bldP spid="3" grpId="0"/>
      <p:bldP spid="6" grpId="0" animBg="1"/>
      <p:bldP spid="6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516" y="30561"/>
            <a:ext cx="7787208" cy="972026"/>
          </a:xfrm>
        </p:spPr>
        <p:txBody>
          <a:bodyPr/>
          <a:lstStyle/>
          <a:p>
            <a:r>
              <a:rPr lang="ru-RU" dirty="0" err="1"/>
              <a:t>ЗАДАЧа</a:t>
            </a:r>
            <a:r>
              <a:rPr lang="ru-RU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79377" y="972634"/>
                <a:ext cx="11362856" cy="12748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5. </a:t>
                </a:r>
                <a:r>
                  <a:rPr lang="ru-RU" sz="2400" dirty="0"/>
                  <a:t>В параллелограмме </a:t>
                </a:r>
                <a:r>
                  <a:rPr lang="en-US" sz="2400" dirty="0"/>
                  <a:t>ABCD</a:t>
                </a:r>
                <a:r>
                  <a:rPr lang="ru-RU" sz="2400" dirty="0"/>
                  <a:t> сторона АВ равна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Сторона ВС равна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. Точка М – середина стороны А</a:t>
                </a:r>
                <a:r>
                  <a:rPr lang="en-US" sz="2400" dirty="0"/>
                  <a:t>D</a:t>
                </a:r>
                <a:r>
                  <a:rPr lang="ru-RU" sz="2400" dirty="0"/>
                  <a:t>, отрезок ВМ перпендикулярен диагонали АС. Найдите диагональ В</a:t>
                </a:r>
                <a:r>
                  <a:rPr lang="en-US" sz="2400" dirty="0"/>
                  <a:t>D</a:t>
                </a:r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7" y="972634"/>
                <a:ext cx="11362856" cy="1274836"/>
              </a:xfrm>
              <a:prstGeom prst="rect">
                <a:avLst/>
              </a:prstGeom>
              <a:blipFill>
                <a:blip r:embed="rId2"/>
                <a:stretch>
                  <a:fillRect l="-858" t="-478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43728" y="5592048"/>
            <a:ext cx="10232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D1282E"/>
                </a:solidFill>
              </a:rPr>
              <a:t>№ 5</a:t>
            </a:r>
            <a:r>
              <a:rPr lang="ru-RU" sz="2400" dirty="0">
                <a:solidFill>
                  <a:srgbClr val="002060"/>
                </a:solidFill>
              </a:rPr>
              <a:t> совет 2 (внимание к числовым данным), задачи-теоремы 7, 8, 11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163957" y="6171419"/>
                <a:ext cx="2304256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srgbClr val="C00000"/>
                    </a:solidFill>
                  </a:rPr>
                  <a:t>5.</a:t>
                </a:r>
                <a:r>
                  <a:rPr lang="ru-RU" sz="2400" dirty="0"/>
                  <a:t> Ответ: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57" y="6171419"/>
                <a:ext cx="2304256" cy="497637"/>
              </a:xfrm>
              <a:prstGeom prst="rect">
                <a:avLst/>
              </a:prstGeom>
              <a:blipFill>
                <a:blip r:embed="rId3"/>
                <a:stretch>
                  <a:fillRect l="-3968"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0525B-5972-4638-8590-547F470AF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2" t="8857" r="7015" b="10587"/>
          <a:stretch/>
        </p:blipFill>
        <p:spPr>
          <a:xfrm>
            <a:off x="1959497" y="3061584"/>
            <a:ext cx="3900483" cy="2160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3E3E24-4F31-4B2B-9F2F-3B2AEED22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9" t="29175" r="5639" b="6264"/>
          <a:stretch/>
        </p:blipFill>
        <p:spPr>
          <a:xfrm>
            <a:off x="6240016" y="2575673"/>
            <a:ext cx="3900483" cy="2519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C14B90-1946-4B87-8AB1-1223A5BD0F5A}"/>
                  </a:ext>
                </a:extLst>
              </p:cNvPr>
              <p:cNvSpPr txBox="1"/>
              <p:nvPr/>
            </p:nvSpPr>
            <p:spPr>
              <a:xfrm>
                <a:off x="6499705" y="3680040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ru-RU" sz="2400" b="1" baseline="300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C14B90-1946-4B87-8AB1-1223A5BD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705" y="3680040"/>
                <a:ext cx="52048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B932B-1F28-4D3C-A56D-4A813EA141C0}"/>
                  </a:ext>
                </a:extLst>
              </p:cNvPr>
              <p:cNvSpPr txBox="1"/>
              <p:nvPr/>
            </p:nvSpPr>
            <p:spPr>
              <a:xfrm>
                <a:off x="7064155" y="3693505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rgbClr val="008E4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1" i="1">
                            <a:solidFill>
                              <a:srgbClr val="008E4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ru-RU" sz="2400" b="1" baseline="30000" dirty="0">
                    <a:solidFill>
                      <a:srgbClr val="008E40"/>
                    </a:solidFill>
                    <a:latin typeface="Arial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B932B-1F28-4D3C-A56D-4A813EA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55" y="3693505"/>
                <a:ext cx="52048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EDB0B-51ED-440E-A8F6-801CA80E1540}"/>
                  </a:ext>
                </a:extLst>
              </p:cNvPr>
              <p:cNvSpPr txBox="1"/>
              <p:nvPr/>
            </p:nvSpPr>
            <p:spPr>
              <a:xfrm>
                <a:off x="7777635" y="3989009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8E4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rgbClr val="008E4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1" i="1">
                            <a:solidFill>
                              <a:srgbClr val="008E4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ru-RU" sz="2400" b="1" baseline="30000" dirty="0">
                    <a:solidFill>
                      <a:srgbClr val="008E40"/>
                    </a:solidFill>
                    <a:latin typeface="Arial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EDB0B-51ED-440E-A8F6-801CA80E1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35" y="3989009"/>
                <a:ext cx="520483" cy="461665"/>
              </a:xfrm>
              <a:prstGeom prst="rect">
                <a:avLst/>
              </a:prstGeom>
              <a:blipFill>
                <a:blip r:embed="rId8"/>
                <a:stretch>
                  <a:fillRect r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5A4818-9857-428B-A5CF-5F0EDA840E28}"/>
              </a:ext>
            </a:extLst>
          </p:cNvPr>
          <p:cNvSpPr/>
          <p:nvPr/>
        </p:nvSpPr>
        <p:spPr>
          <a:xfrm rot="1360602">
            <a:off x="6996260" y="3745940"/>
            <a:ext cx="218723" cy="17176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5">
            <a:hlinkClick r:id="rId9" action="ppaction://hlinksldjump"/>
            <a:extLst>
              <a:ext uri="{FF2B5EF4-FFF2-40B4-BE49-F238E27FC236}">
                <a16:creationId xmlns:a16="http://schemas.microsoft.com/office/drawing/2014/main" id="{86BAB6F7-56B7-47AE-84E8-D09A1917EA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A7015-78AC-44B4-8CB1-CDF7BE01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332656"/>
            <a:ext cx="10066057" cy="4613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A8A80-ED30-4AAF-8CD8-E31211ED3C1E}"/>
              </a:ext>
            </a:extLst>
          </p:cNvPr>
          <p:cNvSpPr txBox="1"/>
          <p:nvPr/>
        </p:nvSpPr>
        <p:spPr>
          <a:xfrm>
            <a:off x="6280828" y="5024538"/>
            <a:ext cx="4048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Рисунок из книги </a:t>
            </a:r>
          </a:p>
          <a:p>
            <a:pPr algn="r"/>
            <a:r>
              <a:rPr lang="ru-RU" dirty="0"/>
              <a:t>Орлин, Б. Математика с дурацкими рисунками. Идеи, которые формируют нашу 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F103F-E928-4C06-B5B3-621E7BD924AF}"/>
              </a:ext>
            </a:extLst>
          </p:cNvPr>
          <p:cNvSpPr txBox="1"/>
          <p:nvPr/>
        </p:nvSpPr>
        <p:spPr>
          <a:xfrm>
            <a:off x="6809507" y="6247977"/>
            <a:ext cx="3694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https://files.catbox.moe/nz7ikv.pdf</a:t>
            </a:r>
            <a:r>
              <a:rPr lang="ru-RU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D66F75-A384-4179-9E38-6704CC1B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41" y="5210518"/>
            <a:ext cx="1200330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1928" y="4214899"/>
            <a:ext cx="3065512" cy="5560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Запомните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235354" y="4728918"/>
            <a:ext cx="3065512" cy="400918"/>
          </a:xfrm>
        </p:spPr>
        <p:txBody>
          <a:bodyPr/>
          <a:lstStyle/>
          <a:p>
            <a:r>
              <a:rPr lang="ru-RU" dirty="0"/>
              <a:t>Пифагоровы тройки: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15380" y="880407"/>
            <a:ext cx="11161240" cy="2976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1. Вычислять КАЖДУЮ величину не обязательно</a:t>
            </a:r>
          </a:p>
          <a:p>
            <a:r>
              <a:rPr lang="ru-RU" sz="2200" dirty="0"/>
              <a:t>2. В условиях задачи часто много дополнительных данных </a:t>
            </a:r>
          </a:p>
          <a:p>
            <a:r>
              <a:rPr lang="ru-RU" sz="2200" dirty="0"/>
              <a:t>3. Ищите окружность (вспомогательную) </a:t>
            </a:r>
          </a:p>
          <a:p>
            <a:r>
              <a:rPr lang="ru-RU" sz="2200" dirty="0"/>
              <a:t>4. Помогают особые дополнительные построения (окружность, продление медианы на свою длину)</a:t>
            </a:r>
          </a:p>
          <a:p>
            <a:r>
              <a:rPr lang="ru-RU" sz="2200" dirty="0"/>
              <a:t>5. Условие задачи или её вопрос можно переформулировать не меняя смысл</a:t>
            </a:r>
            <a:endParaRPr lang="ru-RU" sz="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16464"/>
              </p:ext>
            </p:extLst>
          </p:nvPr>
        </p:nvGraphicFramePr>
        <p:xfrm>
          <a:off x="3579540" y="5129836"/>
          <a:ext cx="837751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502">
                  <a:extLst>
                    <a:ext uri="{9D8B030D-6E8A-4147-A177-3AD203B41FA5}">
                      <a16:colId xmlns:a16="http://schemas.microsoft.com/office/drawing/2014/main" val="3571454655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720889616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1893862242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4066749630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293819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3, 4, 5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6, 8, 10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9, 12, 15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12, 16, 20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15, 20, 25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4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5, 12, 13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10,</a:t>
                      </a:r>
                      <a:r>
                        <a:rPr lang="ru-RU" sz="2000" baseline="0" dirty="0"/>
                        <a:t> 24, 26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15, 36, 39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20, 48, 52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25, 60, 65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0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8, 15, 17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16, 30, 34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24, 45, 51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32, 60, 68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40, 75, 85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2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7, 24, 25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14, 48, 50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21, 72, 75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28, 96, 100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35, 120, 125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8663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D07CA3C-AC31-4376-BEAB-7401E5886502}"/>
              </a:ext>
            </a:extLst>
          </p:cNvPr>
          <p:cNvSpPr txBox="1">
            <a:spLocks/>
          </p:cNvSpPr>
          <p:nvPr/>
        </p:nvSpPr>
        <p:spPr>
          <a:xfrm>
            <a:off x="3456112" y="269998"/>
            <a:ext cx="4978896" cy="556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Имейте в виду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6A42F-5EA7-4EDA-BEEF-1C401D2BB1DB}"/>
              </a:ext>
            </a:extLst>
          </p:cNvPr>
          <p:cNvSpPr txBox="1"/>
          <p:nvPr/>
        </p:nvSpPr>
        <p:spPr>
          <a:xfrm>
            <a:off x="5328199" y="3763104"/>
            <a:ext cx="6458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latin typeface="Arial"/>
              </a:rPr>
              <a:t>Собирайте интересные обобщённые факты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7BD862-0D7E-49AB-A823-1E587E682A2E}"/>
              </a:ext>
            </a:extLst>
          </p:cNvPr>
          <p:cNvSpPr txBox="1">
            <a:spLocks/>
          </p:cNvSpPr>
          <p:nvPr/>
        </p:nvSpPr>
        <p:spPr>
          <a:xfrm>
            <a:off x="3561379" y="3659391"/>
            <a:ext cx="2224329" cy="556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Совет: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E8AC6D-239E-4FD6-8D1A-491C3537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3" r="4027"/>
          <a:stretch/>
        </p:blipFill>
        <p:spPr>
          <a:xfrm>
            <a:off x="234950" y="3953120"/>
            <a:ext cx="3312368" cy="29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5F189-D02F-4F48-9B6E-D844FE40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EBE77-7DDE-434E-BAC0-91A94583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5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808" y="184572"/>
            <a:ext cx="3682752" cy="847390"/>
          </a:xfrm>
        </p:spPr>
        <p:txBody>
          <a:bodyPr>
            <a:norm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545" y="4797152"/>
            <a:ext cx="7539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задачи-теоремы: 2, 9 (или 14), Пифагорова тройка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применяются совет 3 (окружность) и задача-теорема 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8155" y="1023797"/>
            <a:ext cx="7742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В равнобедренный треугольник АВС с основанием АС вписана окружность. Она касается стороны ВС в точке К. Найдите радиус окружность, если ВК=2, СК=8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4429" y="2681691"/>
            <a:ext cx="774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треугольнике АВС  сторона АВ равна 16, отрезки АК и ВМ являются высотами треугольника. Угол С равен 105</a:t>
            </a:r>
            <a:r>
              <a:rPr lang="ru-RU" sz="2400" b="1" baseline="30000" dirty="0"/>
              <a:t>0</a:t>
            </a:r>
            <a:r>
              <a:rPr lang="ru-RU" sz="2400" b="1" dirty="0"/>
              <a:t>. Найдите площадь треугольника МРК, если Р – середина стороны АВ</a:t>
            </a:r>
          </a:p>
        </p:txBody>
      </p:sp>
    </p:spTree>
    <p:extLst>
      <p:ext uri="{BB962C8B-B14F-4D97-AF65-F5344CB8AC3E}">
        <p14:creationId xmlns:p14="http://schemas.microsoft.com/office/powerpoint/2010/main" val="4061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003232" cy="918828"/>
          </a:xfrm>
        </p:spPr>
        <p:txBody>
          <a:bodyPr>
            <a:normAutofit/>
          </a:bodyPr>
          <a:lstStyle/>
          <a:p>
            <a:r>
              <a:rPr lang="ru-RU" dirty="0"/>
              <a:t>Самостоятельно (1, 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1943" y="1429026"/>
            <a:ext cx="8131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В равнобедренный треугольник АВС с основанием ВС вписана окружность. Она касается стороны АВ в точке М. Найдите радиус окружность, если АМ=4, ВМ=6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1944" y="3356992"/>
            <a:ext cx="774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треугольнике АВС  сторона ВС равна 12, отрезки СМ и ВНМ являются высотами треугольника. Угол А равен 105</a:t>
            </a:r>
            <a:r>
              <a:rPr lang="ru-RU" sz="2400" b="1" baseline="30000" dirty="0"/>
              <a:t>0</a:t>
            </a:r>
            <a:r>
              <a:rPr lang="ru-RU" sz="2400" b="1" dirty="0"/>
              <a:t>. Найдите площадь треугольника МТН, если Т – середина стороны ВС</a:t>
            </a:r>
          </a:p>
        </p:txBody>
      </p:sp>
    </p:spTree>
    <p:extLst>
      <p:ext uri="{BB962C8B-B14F-4D97-AF65-F5344CB8AC3E}">
        <p14:creationId xmlns:p14="http://schemas.microsoft.com/office/powerpoint/2010/main" val="110974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9"/>
            <a:ext cx="8258204" cy="661407"/>
          </a:xfrm>
        </p:spPr>
        <p:txBody>
          <a:bodyPr>
            <a:normAutofit/>
          </a:bodyPr>
          <a:lstStyle/>
          <a:p>
            <a:r>
              <a:rPr lang="ru-RU" sz="2800" dirty="0"/>
              <a:t>Ответы и подсказки (</a:t>
            </a:r>
            <a:r>
              <a:rPr lang="ru-RU" sz="2800" dirty="0" err="1"/>
              <a:t>самост</a:t>
            </a:r>
            <a:r>
              <a:rPr lang="ru-RU" sz="2800" dirty="0"/>
              <a:t>. 1, 2)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5754" b="65830"/>
          <a:stretch/>
        </p:blipFill>
        <p:spPr bwMode="auto">
          <a:xfrm>
            <a:off x="1981201" y="1426940"/>
            <a:ext cx="8035223" cy="14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64766"/>
          <a:stretch/>
        </p:blipFill>
        <p:spPr bwMode="auto">
          <a:xfrm>
            <a:off x="1847529" y="3861048"/>
            <a:ext cx="85288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83633" y="986718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Ответ: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5130" y="3319123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b="1" dirty="0"/>
              <a:t> </a:t>
            </a:r>
            <a:r>
              <a:rPr lang="ru-RU" dirty="0"/>
              <a:t>Ответ: 9</a:t>
            </a:r>
          </a:p>
        </p:txBody>
      </p:sp>
    </p:spTree>
    <p:extLst>
      <p:ext uri="{BB962C8B-B14F-4D97-AF65-F5344CB8AC3E}">
        <p14:creationId xmlns:p14="http://schemas.microsoft.com/office/powerpoint/2010/main" val="39116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32" y="132078"/>
            <a:ext cx="3322712" cy="918828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6621" y="536765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применяется задача-теорема  9, Пифагорова тройка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4</a:t>
            </a:r>
            <a:r>
              <a:rPr lang="ru-RU" sz="2400" dirty="0">
                <a:solidFill>
                  <a:srgbClr val="002060"/>
                </a:solidFill>
              </a:rPr>
              <a:t> задача-теорема 7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5</a:t>
            </a:r>
            <a:r>
              <a:rPr lang="ru-RU" sz="2400" dirty="0">
                <a:solidFill>
                  <a:srgbClr val="002060"/>
                </a:solidFill>
              </a:rPr>
              <a:t> совет 4 (доп. построения) и задача-теорема 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1266" y="95929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Биссектриса острого угла прямоугольного треугольника делит катет на отрезки 10 и 26. Найдите площадь треугольника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1266" y="2159627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4. </a:t>
            </a:r>
            <a:r>
              <a:rPr lang="ru-RU" sz="2400" b="1" dirty="0"/>
              <a:t>В параллелограмме АВС</a:t>
            </a:r>
            <a:r>
              <a:rPr lang="en-US" sz="2400" b="1" dirty="0"/>
              <a:t>D</a:t>
            </a:r>
            <a:r>
              <a:rPr lang="ru-RU" sz="2400" b="1" dirty="0"/>
              <a:t> точка К – середина стороны ВС, отрезок </a:t>
            </a:r>
            <a:r>
              <a:rPr lang="en-US" sz="2400" b="1" dirty="0"/>
              <a:t>D</a:t>
            </a:r>
            <a:r>
              <a:rPr lang="ru-RU" sz="2400" b="1" dirty="0"/>
              <a:t>К пересекает диагональ АС в точке М. Докажите, что отрезок СМ в три раза меньше диагонали 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1267" y="3716792"/>
            <a:ext cx="8388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5. </a:t>
            </a:r>
            <a:r>
              <a:rPr lang="ru-RU" sz="2400" b="1" dirty="0"/>
              <a:t>В треугольнике АВС высота ВН, равная 6, и медиана СМ, равная 5, пересекаются в точке О. Расстояние от точки О до стороны АС равно 1. Найдите сторону ВС.</a:t>
            </a:r>
          </a:p>
        </p:txBody>
      </p:sp>
    </p:spTree>
    <p:extLst>
      <p:ext uri="{BB962C8B-B14F-4D97-AF65-F5344CB8AC3E}">
        <p14:creationId xmlns:p14="http://schemas.microsoft.com/office/powerpoint/2010/main" val="192702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6563072" cy="1371600"/>
          </a:xfrm>
        </p:spPr>
        <p:txBody>
          <a:bodyPr/>
          <a:lstStyle/>
          <a:p>
            <a:r>
              <a:rPr lang="ru-RU" dirty="0"/>
              <a:t>Ответы и подсказки к задачам 3, 4, 5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5678" y="1882735"/>
            <a:ext cx="7756537" cy="438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3592" y="1882735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6427" y="330781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5283" y="441453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0405" y="1806081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0405" y="433787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3593" y="323115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671" y="4426191"/>
            <a:ext cx="3065512" cy="5560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Запомните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672064" y="4553683"/>
            <a:ext cx="3065512" cy="448386"/>
          </a:xfrm>
        </p:spPr>
        <p:txBody>
          <a:bodyPr/>
          <a:lstStyle/>
          <a:p>
            <a:r>
              <a:rPr lang="ru-RU" dirty="0"/>
              <a:t>Пифагоровы тройки: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10463" y="841066"/>
            <a:ext cx="8842071" cy="2976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1. Вычислять КАЖДУЮ величину не обязательно</a:t>
            </a:r>
          </a:p>
          <a:p>
            <a:r>
              <a:rPr lang="ru-RU" sz="2200" dirty="0"/>
              <a:t>2. В условиях задачи часто много дополнительных данных </a:t>
            </a:r>
          </a:p>
          <a:p>
            <a:r>
              <a:rPr lang="ru-RU" sz="2200" dirty="0"/>
              <a:t>3. Ищите окружность (вспомогательную) </a:t>
            </a:r>
          </a:p>
          <a:p>
            <a:r>
              <a:rPr lang="ru-RU" sz="2200" dirty="0"/>
              <a:t>4. Помогают особые дополнительные построения (окружность, продление медианы на свою длину)</a:t>
            </a:r>
          </a:p>
          <a:p>
            <a:r>
              <a:rPr lang="ru-RU" sz="2200" dirty="0"/>
              <a:t>5. Условие задачи или её вопрос можно переформулировать не меняя смысл</a:t>
            </a:r>
            <a:endParaRPr lang="ru-RU" sz="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61086"/>
              </p:ext>
            </p:extLst>
          </p:nvPr>
        </p:nvGraphicFramePr>
        <p:xfrm>
          <a:off x="3595938" y="5111054"/>
          <a:ext cx="837751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502">
                  <a:extLst>
                    <a:ext uri="{9D8B030D-6E8A-4147-A177-3AD203B41FA5}">
                      <a16:colId xmlns:a16="http://schemas.microsoft.com/office/drawing/2014/main" val="3571454655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720889616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1893862242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4066749630"/>
                    </a:ext>
                  </a:extLst>
                </a:gridCol>
                <a:gridCol w="1675502">
                  <a:extLst>
                    <a:ext uri="{9D8B030D-6E8A-4147-A177-3AD203B41FA5}">
                      <a16:colId xmlns:a16="http://schemas.microsoft.com/office/drawing/2014/main" val="293819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3, 4, 5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6, 8, 10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9, 12, 15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12, 16, 20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15, 20, 25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4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5, 12, 13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10,</a:t>
                      </a:r>
                      <a:r>
                        <a:rPr lang="ru-RU" sz="2000" baseline="0" dirty="0"/>
                        <a:t> 24, 26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15, 36, 39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20, 48, 52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25, 60, 65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0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8, 15, 17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16, 30, 34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24, 45, 51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32, 60, 68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40, 75, 85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2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7, 24, 25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14, 48, 50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21, 72, 75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28, 96, 100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35, 120, 125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8663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D07CA3C-AC31-4376-BEAB-7401E5886502}"/>
              </a:ext>
            </a:extLst>
          </p:cNvPr>
          <p:cNvSpPr txBox="1">
            <a:spLocks/>
          </p:cNvSpPr>
          <p:nvPr/>
        </p:nvSpPr>
        <p:spPr>
          <a:xfrm>
            <a:off x="4223792" y="245737"/>
            <a:ext cx="4322148" cy="47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Имейте в виду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6A42F-5EA7-4EDA-BEEF-1C401D2BB1DB}"/>
              </a:ext>
            </a:extLst>
          </p:cNvPr>
          <p:cNvSpPr txBox="1"/>
          <p:nvPr/>
        </p:nvSpPr>
        <p:spPr>
          <a:xfrm>
            <a:off x="5588898" y="3990579"/>
            <a:ext cx="6458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latin typeface="Arial"/>
              </a:rPr>
              <a:t>Собирайте интересные обобщённые факты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7BD862-0D7E-49AB-A823-1E587E682A2E}"/>
              </a:ext>
            </a:extLst>
          </p:cNvPr>
          <p:cNvSpPr txBox="1">
            <a:spLocks/>
          </p:cNvSpPr>
          <p:nvPr/>
        </p:nvSpPr>
        <p:spPr>
          <a:xfrm>
            <a:off x="3871671" y="3877295"/>
            <a:ext cx="2224329" cy="556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Совет: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3397A-DBE6-4C86-AA64-70CA29749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34" r="5336" b="8100"/>
          <a:stretch/>
        </p:blipFill>
        <p:spPr>
          <a:xfrm>
            <a:off x="400318" y="88797"/>
            <a:ext cx="2438687" cy="31950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08B08-DB61-418F-989C-65E87369D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64"/>
          <a:stretch/>
        </p:blipFill>
        <p:spPr>
          <a:xfrm>
            <a:off x="485202" y="3381375"/>
            <a:ext cx="28194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6635080" cy="99026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самостоятельно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0504" y="144300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Биссектриса острого угла прямоугольного треугольника делит катет на отрезки 15 и 9. Найдите площадь треугольника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0504" y="2943347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4. </a:t>
            </a:r>
            <a:r>
              <a:rPr lang="ru-RU" sz="2400" b="1" dirty="0"/>
              <a:t>В параллелограмме АВС</a:t>
            </a:r>
            <a:r>
              <a:rPr lang="en-US" sz="2400" b="1" dirty="0"/>
              <a:t>D</a:t>
            </a:r>
            <a:r>
              <a:rPr lang="ru-RU" sz="2400" b="1" dirty="0"/>
              <a:t> точка МК – середина стороны А</a:t>
            </a:r>
            <a:r>
              <a:rPr lang="en-US" sz="2400" b="1" dirty="0"/>
              <a:t>D</a:t>
            </a:r>
            <a:r>
              <a:rPr lang="ru-RU" sz="2400" b="1" dirty="0"/>
              <a:t>, отрезок ВМ пересекает диагональ АС в точке К. Докажите, что отрезок АК в три раза меньше диагонали АС.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0505" y="4797152"/>
            <a:ext cx="8388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5. </a:t>
            </a:r>
            <a:r>
              <a:rPr lang="ru-RU" sz="2400" b="1" dirty="0"/>
              <a:t>В треугольнике АВС высота СН, равная 5, и медиана ВМ, равная 4, пересекаются в точке К. Расстояние от точки К до стороны АВ равно 1. Найдите сторону ВС.</a:t>
            </a:r>
          </a:p>
        </p:txBody>
      </p:sp>
    </p:spTree>
    <p:extLst>
      <p:ext uri="{BB962C8B-B14F-4D97-AF65-F5344CB8AC3E}">
        <p14:creationId xmlns:p14="http://schemas.microsoft.com/office/powerpoint/2010/main" val="221276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258204" cy="1371600"/>
          </a:xfrm>
        </p:spPr>
        <p:txBody>
          <a:bodyPr/>
          <a:lstStyle/>
          <a:p>
            <a:r>
              <a:rPr lang="ru-RU" dirty="0"/>
              <a:t>Подсказки к задачам </a:t>
            </a:r>
            <a:r>
              <a:rPr lang="ru-RU" dirty="0" err="1"/>
              <a:t>самост</a:t>
            </a:r>
            <a:r>
              <a:rPr lang="ru-RU" dirty="0"/>
              <a:t>.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018" y="1714489"/>
            <a:ext cx="8188805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63552" y="178303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300930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7823" y="425527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824" y="171448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7823" y="2984883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4.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01801" y="4150822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E88DC-1866-4F98-BD51-9A5FD338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E19988-F5BA-40B3-814D-032F20A70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6" t="12985" r="7756" b="7201"/>
          <a:stretch/>
        </p:blipFill>
        <p:spPr>
          <a:xfrm>
            <a:off x="1775520" y="332656"/>
            <a:ext cx="9433048" cy="4968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81974-8AB0-4FA2-9242-B90F90C5085B}"/>
              </a:ext>
            </a:extLst>
          </p:cNvPr>
          <p:cNvSpPr txBox="1"/>
          <p:nvPr/>
        </p:nvSpPr>
        <p:spPr>
          <a:xfrm>
            <a:off x="5290562" y="5399563"/>
            <a:ext cx="5447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Рисунок из книги </a:t>
            </a:r>
          </a:p>
          <a:p>
            <a:pPr algn="r"/>
            <a:r>
              <a:rPr lang="ru-RU" dirty="0"/>
              <a:t>Орлин, Б. Математика с дурацкими рисунками. Идеи, которые формируют нашу реальность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7B51A0-EF4D-4BD1-A31E-BB241F813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544" y="5525716"/>
            <a:ext cx="1025368" cy="1025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E9FCE-DF69-4492-9AE7-4A374EEDB61F}"/>
              </a:ext>
            </a:extLst>
          </p:cNvPr>
          <p:cNvSpPr txBox="1"/>
          <p:nvPr/>
        </p:nvSpPr>
        <p:spPr>
          <a:xfrm>
            <a:off x="7078604" y="6356589"/>
            <a:ext cx="3694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https://files.catbox.moe/nz7ikv.pdf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0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1399E5-0088-4C83-A6D8-B3B446F28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4090" r="5001" b="5781"/>
          <a:stretch/>
        </p:blipFill>
        <p:spPr>
          <a:xfrm>
            <a:off x="9834747" y="1962295"/>
            <a:ext cx="1712912" cy="16813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DF90EE-2B44-41C9-B4B6-D823972A6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9" b="6901"/>
          <a:stretch/>
        </p:blipFill>
        <p:spPr>
          <a:xfrm>
            <a:off x="9731006" y="1992315"/>
            <a:ext cx="1923007" cy="16460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1FCE8-F9A6-4FA1-9F50-49013F9A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699" y="59625"/>
            <a:ext cx="5791200" cy="828010"/>
          </a:xfrm>
        </p:spPr>
        <p:txBody>
          <a:bodyPr/>
          <a:lstStyle/>
          <a:p>
            <a:r>
              <a:rPr lang="ru-RU" dirty="0"/>
              <a:t>задачки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026B2-822E-4327-AE12-EDC45EFF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9" y="995196"/>
            <a:ext cx="8295456" cy="41037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1.</a:t>
            </a:r>
            <a:r>
              <a:rPr lang="ru-RU" sz="2400" dirty="0"/>
              <a:t> Около окружности описана трапеция, периметр которой равен 30. Найдите длину её  средней линии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2.</a:t>
            </a:r>
            <a:r>
              <a:rPr lang="ru-RU" sz="2400" dirty="0"/>
              <a:t> Около трапеции описана окружность. Периметр трапеции равен 38, средняя линия равна 11. Найдите боковые стороны трапеции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3.</a:t>
            </a:r>
            <a:r>
              <a:rPr lang="ru-RU" sz="2400" dirty="0"/>
              <a:t> Боковая сторона равнобедренной трапеции равна ее меньшему основанию, угол при основании равен 60</a:t>
            </a:r>
            <a:r>
              <a:rPr lang="ru-RU" sz="2400" baseline="30000" dirty="0"/>
              <a:t>0</a:t>
            </a:r>
            <a:r>
              <a:rPr lang="ru-RU" sz="2400" dirty="0"/>
              <a:t>, большее основание равно 28. Найдите радиус окружности, описанной около трапеции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0CEE8-68A3-439A-8E5B-B729EF12B25E}"/>
              </a:ext>
            </a:extLst>
          </p:cNvPr>
          <p:cNvSpPr/>
          <p:nvPr/>
        </p:nvSpPr>
        <p:spPr>
          <a:xfrm>
            <a:off x="479376" y="5184041"/>
            <a:ext cx="7350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применяется задача-теорема 16 и совет 1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задача-теорема 17</a:t>
            </a:r>
          </a:p>
          <a:p>
            <a:pPr lvl="0"/>
            <a:r>
              <a:rPr lang="ru-RU" sz="2400" dirty="0">
                <a:solidFill>
                  <a:srgbClr val="D1282E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задача-теорема 4, советы 2 и 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070FAC-9839-4849-B199-6F66995932E5}"/>
              </a:ext>
            </a:extLst>
          </p:cNvPr>
          <p:cNvSpPr/>
          <p:nvPr/>
        </p:nvSpPr>
        <p:spPr>
          <a:xfrm>
            <a:off x="8623759" y="5491574"/>
            <a:ext cx="27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Ответ: 7,5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Ответ: 8 и 8</a:t>
            </a:r>
          </a:p>
          <a:p>
            <a:pPr lvl="0"/>
            <a:r>
              <a:rPr lang="ru-RU" sz="2400" dirty="0">
                <a:solidFill>
                  <a:srgbClr val="D1282E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Ответ: 14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E08784-0693-43EB-9A28-32C9912FA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05" t="14000" r="7805" b="9501"/>
          <a:stretch/>
        </p:blipFill>
        <p:spPr>
          <a:xfrm>
            <a:off x="9704485" y="628614"/>
            <a:ext cx="1647666" cy="1167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52E561-DC0A-4169-B396-D0321D7E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5" t="14000" r="7805" b="9501"/>
          <a:stretch/>
        </p:blipFill>
        <p:spPr>
          <a:xfrm>
            <a:off x="9691305" y="626509"/>
            <a:ext cx="1647666" cy="11670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6394EF-869D-4F56-9C9E-CAA81862BF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3" b="7055"/>
          <a:stretch/>
        </p:blipFill>
        <p:spPr>
          <a:xfrm>
            <a:off x="9690426" y="3733092"/>
            <a:ext cx="1952625" cy="16570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E07928-3ADE-4406-ACE3-3DA91EA3EC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65" t="27405" r="22836" b="8987"/>
          <a:stretch/>
        </p:blipFill>
        <p:spPr>
          <a:xfrm>
            <a:off x="9727945" y="3754898"/>
            <a:ext cx="1908230" cy="16479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846E15-E82C-46C7-B176-0B9AE21CFD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01" t="27567" r="20920" b="8825"/>
          <a:stretch/>
        </p:blipFill>
        <p:spPr>
          <a:xfrm>
            <a:off x="9744597" y="3759820"/>
            <a:ext cx="1952626" cy="16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0707E-5E65-425B-A6E1-9C577F4C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25" y="214311"/>
            <a:ext cx="5791200" cy="61198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6AADC-79F0-4993-99E5-9D604C44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806993"/>
            <a:ext cx="8776291" cy="412359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4. </a:t>
            </a:r>
            <a:r>
              <a:rPr lang="ru-RU" sz="2400" dirty="0"/>
              <a:t>Острый угол В прямоугольного треугольника равен 50</a:t>
            </a:r>
            <a:r>
              <a:rPr lang="ru-RU" sz="2400" baseline="30000" dirty="0"/>
              <a:t>0</a:t>
            </a:r>
            <a:r>
              <a:rPr lang="ru-RU" sz="2400" dirty="0"/>
              <a:t>. Найдите угол между высотой СН и медианой СМ, проведенными из вершины прямого угла.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5.</a:t>
            </a:r>
            <a:r>
              <a:rPr lang="ru-RU" sz="2400" dirty="0"/>
              <a:t> В </a:t>
            </a:r>
            <a:r>
              <a:rPr lang="el-GR" sz="2400" dirty="0"/>
              <a:t>Δ</a:t>
            </a:r>
            <a:r>
              <a:rPr lang="ru-RU" sz="2400" dirty="0"/>
              <a:t> АВС угол С равен 46</a:t>
            </a:r>
            <a:r>
              <a:rPr lang="ru-RU" sz="2400" baseline="30000" dirty="0"/>
              <a:t>0</a:t>
            </a:r>
            <a:r>
              <a:rPr lang="ru-RU" sz="2400" dirty="0"/>
              <a:t>. А</a:t>
            </a:r>
            <a:r>
              <a:rPr lang="en-US" sz="2400" dirty="0"/>
              <a:t>D </a:t>
            </a:r>
            <a:r>
              <a:rPr lang="ru-RU" sz="2400" dirty="0"/>
              <a:t>и ВЕ – биссектрисы, пересекающиеся в точке О. Найдите </a:t>
            </a:r>
            <a:r>
              <a:rPr lang="ru-RU" sz="24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∠</a:t>
            </a:r>
            <a:r>
              <a:rPr lang="ru-RU" sz="2400" dirty="0"/>
              <a:t>АОВ.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6.</a:t>
            </a:r>
            <a:r>
              <a:rPr lang="ru-RU" sz="2400" dirty="0"/>
              <a:t> Точка пересечения биссектрис двух углов параллелограмма, принадлежащих к одной стороне, принадлежит противоположной стороне. Меньшая сторона параллелограмма равна 6. Найдите его </a:t>
            </a:r>
            <a:r>
              <a:rPr lang="ru-RU" sz="2400" dirty="0" err="1"/>
              <a:t>бОльшую</a:t>
            </a:r>
            <a:r>
              <a:rPr lang="ru-RU" sz="2400" dirty="0"/>
              <a:t> сторону.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673F78-67D3-4F6A-9BE0-2DF29DE7426B}"/>
              </a:ext>
            </a:extLst>
          </p:cNvPr>
          <p:cNvSpPr/>
          <p:nvPr/>
        </p:nvSpPr>
        <p:spPr>
          <a:xfrm>
            <a:off x="335359" y="5200841"/>
            <a:ext cx="756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4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задача-теоремы 8, 23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5</a:t>
            </a:r>
            <a:r>
              <a:rPr lang="ru-RU" sz="2400" dirty="0">
                <a:solidFill>
                  <a:srgbClr val="002060"/>
                </a:solidFill>
              </a:rPr>
              <a:t> применяется совет 1.</a:t>
            </a:r>
          </a:p>
          <a:p>
            <a:pPr lvl="0"/>
            <a:r>
              <a:rPr lang="ru-RU" sz="2400" dirty="0">
                <a:solidFill>
                  <a:srgbClr val="D1282E"/>
                </a:solidFill>
              </a:rPr>
              <a:t>№ 6</a:t>
            </a:r>
            <a:r>
              <a:rPr lang="ru-RU" sz="2400" dirty="0">
                <a:solidFill>
                  <a:srgbClr val="002060"/>
                </a:solidFill>
              </a:rPr>
              <a:t> сформулировать две задачи-теоремы про биссектрису(ы) внутренних односторонних углов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89B776-7776-4931-96C2-5A529E78DF85}"/>
              </a:ext>
            </a:extLst>
          </p:cNvPr>
          <p:cNvSpPr/>
          <p:nvPr/>
        </p:nvSpPr>
        <p:spPr>
          <a:xfrm>
            <a:off x="8953091" y="5415487"/>
            <a:ext cx="27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Ответ: 10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Ответ: 113</a:t>
            </a:r>
          </a:p>
          <a:p>
            <a:pPr lvl="0"/>
            <a:r>
              <a:rPr lang="ru-RU" sz="2400" dirty="0">
                <a:solidFill>
                  <a:srgbClr val="D1282E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Ответ: 12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27269B-64F2-432B-889A-18795F0E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21337" r="8462" b="15059"/>
          <a:stretch/>
        </p:blipFill>
        <p:spPr>
          <a:xfrm>
            <a:off x="9214239" y="646235"/>
            <a:ext cx="2160240" cy="12782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8C32B-8536-4CEA-8AC3-52CB5EB66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6" t="22563" r="6270" b="27165"/>
          <a:stretch/>
        </p:blipFill>
        <p:spPr>
          <a:xfrm>
            <a:off x="9259180" y="542766"/>
            <a:ext cx="2160240" cy="13455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189F24-2B05-4E81-A68B-2D28C08FA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71" t="11138" r="16567" b="40677"/>
          <a:stretch/>
        </p:blipFill>
        <p:spPr>
          <a:xfrm>
            <a:off x="9243691" y="2028003"/>
            <a:ext cx="1985418" cy="11060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3287DE0-4625-4198-866F-9C2F7FAA8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63" t="47724" r="26935" b="6564"/>
          <a:stretch/>
        </p:blipFill>
        <p:spPr>
          <a:xfrm>
            <a:off x="9243691" y="3429001"/>
            <a:ext cx="2016225" cy="9361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2983E1-B6C3-4C31-A7B8-161D2FB913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42" t="47725" r="29656" b="6564"/>
          <a:stretch/>
        </p:blipFill>
        <p:spPr>
          <a:xfrm>
            <a:off x="9154929" y="3429000"/>
            <a:ext cx="201622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8DB24-215E-435B-8C7F-71AD27BB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DDFFB7-557D-4819-83DE-92E144759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31319"/>
            <a:ext cx="8208912" cy="5722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29214-3862-4DEA-9ABC-859B39518695}"/>
              </a:ext>
            </a:extLst>
          </p:cNvPr>
          <p:cNvSpPr txBox="1"/>
          <p:nvPr/>
        </p:nvSpPr>
        <p:spPr>
          <a:xfrm>
            <a:off x="1552674" y="5558434"/>
            <a:ext cx="6743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Рисунок из книги </a:t>
            </a:r>
          </a:p>
          <a:p>
            <a:r>
              <a:rPr lang="ru-RU" dirty="0"/>
              <a:t>Орлин, Б. Математика с дурацкими рисунками. Идеи, которые формируют нашу реальность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BA691-A103-4762-83B1-F3EC6D58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26" y="5689819"/>
            <a:ext cx="1025368" cy="1025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AF878-A2B0-4A0E-99CE-A7BF4F2A4A60}"/>
              </a:ext>
            </a:extLst>
          </p:cNvPr>
          <p:cNvSpPr txBox="1"/>
          <p:nvPr/>
        </p:nvSpPr>
        <p:spPr>
          <a:xfrm>
            <a:off x="1656088" y="6401455"/>
            <a:ext cx="3694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https://files.catbox.moe/nz7ikv.pdf</a:t>
            </a:r>
            <a:r>
              <a:rPr lang="ru-RU" dirty="0"/>
              <a:t> </a:t>
            </a:r>
          </a:p>
        </p:txBody>
      </p:sp>
      <p:sp>
        <p:nvSpPr>
          <p:cNvPr id="8" name="AutoShape 5">
            <a:hlinkClick r:id="rId5" action="ppaction://hlinksldjump"/>
            <a:extLst>
              <a:ext uri="{FF2B5EF4-FFF2-40B4-BE49-F238E27FC236}">
                <a16:creationId xmlns:a16="http://schemas.microsoft.com/office/drawing/2014/main" id="{BFFCAC7D-8EE0-41C4-B95F-49EB75BE289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3426" t="5889" r="12068" b="18888"/>
          <a:stretch/>
        </p:blipFill>
        <p:spPr>
          <a:xfrm>
            <a:off x="6439144" y="1790215"/>
            <a:ext cx="4814920" cy="260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833774" cy="61198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1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7178" y="4888500"/>
            <a:ext cx="949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задачи-теоремы: 2, 9 (или 14), Пифагорова тройка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136" t="6426" r="5603" b="10785"/>
          <a:stretch/>
        </p:blipFill>
        <p:spPr>
          <a:xfrm>
            <a:off x="839416" y="1957609"/>
            <a:ext cx="4536504" cy="2329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9416" y="642876"/>
            <a:ext cx="1022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В равнобедренный треугольник АВС с основанием АС вписана окружность. Она касается стороны ВС в точке К. Найдите радиус окружности, если ВК=2, СК=8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8DC774-7E1B-4E4A-A667-4CA8B43A4CF0}"/>
              </a:ext>
            </a:extLst>
          </p:cNvPr>
          <p:cNvSpPr/>
          <p:nvPr/>
        </p:nvSpPr>
        <p:spPr>
          <a:xfrm>
            <a:off x="8336160" y="5780000"/>
            <a:ext cx="27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Ответ: 8/3</a:t>
            </a:r>
          </a:p>
        </p:txBody>
      </p:sp>
      <p:sp>
        <p:nvSpPr>
          <p:cNvPr id="3" name="Овал 2"/>
          <p:cNvSpPr/>
          <p:nvPr/>
        </p:nvSpPr>
        <p:spPr>
          <a:xfrm>
            <a:off x="8594779" y="3093680"/>
            <a:ext cx="210332" cy="237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5">
            <a:hlinkClick r:id="rId5" action="ppaction://hlinksldjump"/>
            <a:extLst>
              <a:ext uri="{FF2B5EF4-FFF2-40B4-BE49-F238E27FC236}">
                <a16:creationId xmlns:a16="http://schemas.microsoft.com/office/drawing/2014/main" id="{1B9A6C28-0EF0-4296-9241-4FF0CD382F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128" t="12500" r="7107" b="3501"/>
          <a:stretch/>
        </p:blipFill>
        <p:spPr>
          <a:xfrm>
            <a:off x="6373274" y="2302510"/>
            <a:ext cx="4032448" cy="3701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859216" cy="61198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2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8946" y="5540352"/>
            <a:ext cx="7567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применяются совет 3 (окружность) и задача-теорема 4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527" t="19951" r="7038" b="7847"/>
          <a:stretch/>
        </p:blipFill>
        <p:spPr>
          <a:xfrm>
            <a:off x="1775520" y="2780929"/>
            <a:ext cx="4066334" cy="23042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5400" y="732850"/>
            <a:ext cx="1036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треугольнике АВС  сторона АВ равна 16, отрезки АК и ВМ являются высотами треугольника. Угол С равен 105</a:t>
            </a:r>
            <a:r>
              <a:rPr lang="ru-RU" sz="2400" b="1" baseline="30000" dirty="0"/>
              <a:t>0</a:t>
            </a:r>
            <a:r>
              <a:rPr lang="ru-RU" sz="2400" b="1" dirty="0"/>
              <a:t>. Найдите площадь треугольника МРК, если Р – середина стороны АВ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BBD708-3865-4E1F-9227-0FC2EAE59C8D}"/>
              </a:ext>
            </a:extLst>
          </p:cNvPr>
          <p:cNvSpPr/>
          <p:nvPr/>
        </p:nvSpPr>
        <p:spPr>
          <a:xfrm>
            <a:off x="9408368" y="5773597"/>
            <a:ext cx="23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Ответ: 16</a:t>
            </a:r>
          </a:p>
        </p:txBody>
      </p:sp>
      <p:sp>
        <p:nvSpPr>
          <p:cNvPr id="3" name="Овал 2"/>
          <p:cNvSpPr/>
          <p:nvPr/>
        </p:nvSpPr>
        <p:spPr>
          <a:xfrm>
            <a:off x="7536160" y="3573016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1559" y="3221875"/>
            <a:ext cx="288032" cy="3363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01466" y="3657220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408B0EBE-7EFD-41A5-8DC8-C8FE1184C9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774360" cy="683994"/>
          </a:xfrm>
        </p:spPr>
        <p:txBody>
          <a:bodyPr/>
          <a:lstStyle/>
          <a:p>
            <a:r>
              <a:rPr lang="ru-RU" dirty="0"/>
              <a:t>задача 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6555" y="5667869"/>
            <a:ext cx="653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Применяется задача-теорема  9, Пифагорова тройка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5303" t="14470" r="5119" b="23676"/>
          <a:stretch/>
        </p:blipFill>
        <p:spPr>
          <a:xfrm>
            <a:off x="1775520" y="2925597"/>
            <a:ext cx="3855596" cy="2001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9416" y="959299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Биссектриса острого угла прямоугольного треугольника делит катет на отрезки 10 и 26. Найдите площадь треугольника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A99C8B-3A94-4131-9358-E0A419A119EB}"/>
              </a:ext>
            </a:extLst>
          </p:cNvPr>
          <p:cNvSpPr/>
          <p:nvPr/>
        </p:nvSpPr>
        <p:spPr>
          <a:xfrm>
            <a:off x="8423412" y="562170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Ответ: 270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81EFCE2-EF41-4674-8FD8-1B985CCE7193}"/>
              </a:ext>
            </a:extLst>
          </p:cNvPr>
          <p:cNvGrpSpPr/>
          <p:nvPr/>
        </p:nvGrpSpPr>
        <p:grpSpPr>
          <a:xfrm>
            <a:off x="5843297" y="2498030"/>
            <a:ext cx="4448113" cy="2429511"/>
            <a:chOff x="4319296" y="2498029"/>
            <a:chExt cx="4448113" cy="24295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13273" t="11079" r="5619" b="45499"/>
            <a:stretch/>
          </p:blipFill>
          <p:spPr>
            <a:xfrm>
              <a:off x="4319296" y="2498029"/>
              <a:ext cx="4448113" cy="242951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F9B20169-4B37-4629-A577-78A5E08F05AC}"/>
                    </a:ext>
                  </a:extLst>
                </p14:cNvPr>
                <p14:cNvContentPartPr/>
                <p14:nvPr/>
              </p14:nvContentPartPr>
              <p14:xfrm>
                <a:off x="7277040" y="2901600"/>
                <a:ext cx="914760" cy="52740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F9B20169-4B37-4629-A577-78A5E08F05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7680" y="2892240"/>
                  <a:ext cx="933480" cy="54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ADECDE-EA6D-433B-BDEE-A3BF6790D85C}"/>
              </a:ext>
            </a:extLst>
          </p:cNvPr>
          <p:cNvSpPr txBox="1"/>
          <p:nvPr/>
        </p:nvSpPr>
        <p:spPr>
          <a:xfrm>
            <a:off x="8801040" y="2694765"/>
            <a:ext cx="8458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/>
              </a:rPr>
              <a:t>24х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AutoShape 5">
            <a:hlinkClick r:id="rId6" action="ppaction://hlinksldjump"/>
            <a:extLst>
              <a:ext uri="{FF2B5EF4-FFF2-40B4-BE49-F238E27FC236}">
                <a16:creationId xmlns:a16="http://schemas.microsoft.com/office/drawing/2014/main" id="{016FE5E8-0455-4558-87C0-E13D78B63F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65895" y="6215124"/>
            <a:ext cx="1176338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1301</Words>
  <Application>Microsoft Office PowerPoint</Application>
  <PresentationFormat>Широкоэкранный</PresentationFormat>
  <Paragraphs>162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Yu Mincho Light</vt:lpstr>
      <vt:lpstr>Тема Office</vt:lpstr>
      <vt:lpstr>Главная</vt:lpstr>
      <vt:lpstr>Решение задач</vt:lpstr>
      <vt:lpstr>Запомните</vt:lpstr>
      <vt:lpstr>Презентация PowerPoint</vt:lpstr>
      <vt:lpstr>задачки</vt:lpstr>
      <vt:lpstr>задачки</vt:lpstr>
      <vt:lpstr>Презентация PowerPoint</vt:lpstr>
      <vt:lpstr>Задача 1</vt:lpstr>
      <vt:lpstr>Задача 2</vt:lpstr>
      <vt:lpstr>задача 3</vt:lpstr>
      <vt:lpstr>задача 4</vt:lpstr>
      <vt:lpstr>ЗАДАЧа 5</vt:lpstr>
      <vt:lpstr>Презентация PowerPoint</vt:lpstr>
      <vt:lpstr>Запомните</vt:lpstr>
      <vt:lpstr>Презентация PowerPoint</vt:lpstr>
      <vt:lpstr>задачи</vt:lpstr>
      <vt:lpstr>Самостоятельно (1, 2)</vt:lpstr>
      <vt:lpstr>Ответы и подсказки (самост. 1, 2)</vt:lpstr>
      <vt:lpstr>задачи</vt:lpstr>
      <vt:lpstr>Ответы и подсказки к задачам 3, 4, 5</vt:lpstr>
      <vt:lpstr>Задачи самостоятельно</vt:lpstr>
      <vt:lpstr>Подсказки к задачам самост.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Вводные задачи: вар. 5</dc:title>
  <dc:creator>Роза</dc:creator>
  <cp:lastModifiedBy>Библио</cp:lastModifiedBy>
  <cp:revision>146</cp:revision>
  <cp:lastPrinted>2022-07-07T10:32:20Z</cp:lastPrinted>
  <dcterms:created xsi:type="dcterms:W3CDTF">2017-08-13T05:22:53Z</dcterms:created>
  <dcterms:modified xsi:type="dcterms:W3CDTF">2023-02-25T08:23:45Z</dcterms:modified>
</cp:coreProperties>
</file>