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56"/>
  </p:notesMasterIdLst>
  <p:sldIdLst>
    <p:sldId id="646" r:id="rId4"/>
    <p:sldId id="764" r:id="rId5"/>
    <p:sldId id="763" r:id="rId6"/>
    <p:sldId id="680" r:id="rId7"/>
    <p:sldId id="260" r:id="rId8"/>
    <p:sldId id="261" r:id="rId9"/>
    <p:sldId id="258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62" r:id="rId37"/>
    <p:sldId id="263" r:id="rId38"/>
    <p:sldId id="346" r:id="rId39"/>
    <p:sldId id="348" r:id="rId40"/>
    <p:sldId id="293" r:id="rId41"/>
    <p:sldId id="304" r:id="rId42"/>
    <p:sldId id="333" r:id="rId43"/>
    <p:sldId id="335" r:id="rId44"/>
    <p:sldId id="317" r:id="rId45"/>
    <p:sldId id="318" r:id="rId46"/>
    <p:sldId id="338" r:id="rId47"/>
    <p:sldId id="313" r:id="rId48"/>
    <p:sldId id="777" r:id="rId49"/>
    <p:sldId id="776" r:id="rId50"/>
    <p:sldId id="319" r:id="rId51"/>
    <p:sldId id="778" r:id="rId52"/>
    <p:sldId id="779" r:id="rId53"/>
    <p:sldId id="774" r:id="rId54"/>
    <p:sldId id="294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раi" initials="Ю" lastIdx="2" clrIdx="0">
    <p:extLst>
      <p:ext uri="{19B8F6BF-5375-455C-9EA6-DF929625EA0E}">
        <p15:presenceInfo xmlns:p15="http://schemas.microsoft.com/office/powerpoint/2012/main" userId="Юраi" providerId="None"/>
      </p:ext>
    </p:extLst>
  </p:cmAuthor>
  <p:cmAuthor id="2" name="New" initials="N" lastIdx="1" clrIdx="1">
    <p:extLst>
      <p:ext uri="{19B8F6BF-5375-455C-9EA6-DF929625EA0E}">
        <p15:presenceInfo xmlns:p15="http://schemas.microsoft.com/office/powerpoint/2012/main" userId="Ne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956"/>
    <a:srgbClr val="1109B9"/>
    <a:srgbClr val="007434"/>
    <a:srgbClr val="002E15"/>
    <a:srgbClr val="1D1D57"/>
    <a:srgbClr val="0E2C2B"/>
    <a:srgbClr val="993747"/>
    <a:srgbClr val="800000"/>
    <a:srgbClr val="6D2B1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9" autoAdjust="0"/>
    <p:restoredTop sz="94660"/>
  </p:normalViewPr>
  <p:slideViewPr>
    <p:cSldViewPr>
      <p:cViewPr varScale="1">
        <p:scale>
          <a:sx n="54" d="100"/>
          <a:sy n="54" d="100"/>
        </p:scale>
        <p:origin x="389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14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3-02-11T08:38:27.83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5292 13758 0,'0'-17'422,"0"-1"-391,0 0 0,17 18-31,-17-17 32,18-1-17,0 0 79,-1 1-63,-17-1 16,0 1 0,18-1-16,-18 0-31,0 1 63,18 17-63,-18-18 47,17 0-32,-17 1 32,0-19-16,35 19 79,-35 52 327,-17-35-421,17 18-1,0 17 1,0-17 15,0 17 16,-18-17-31,18 17 46,-17-35-46,17 17 15,0 1 0,-18 0-15,18-1 15,0 19-15,0-19 31,0 19 0,0-19-32,-18 1 1,18 0 0,0-1 30,0 1 33,-17 17-33,17-17 158</inkml:trace>
  <inkml:trace contextRef="#ctx0" brushRef="#br0" timeOffset="4962.55">5680 13458 0,'0'18'141,"0"0"-126,0-1 1,0 1 0,0 0 15,0-1 0,-18 1 0,18 0-15,0-1 62,-18 1-62,18-1 31,0 1-32,-17-18 1,17-18 468,17 18-468,1 0 46,-18-17-46,18 17 0,-1 0 62,1 0-63,0 0 95,-1 0-17,1 0-46,-18 17-15,18 1 14,-18 0 1,17-18-15,-17 17 30,0 1-46,0 0-1,0-1 48,0 1-63,0 0 15,0-1 48,0 1-47,-17 0-1,-1-1 1,0-17 31,18 18 0,0-1-32,-17-17 63,17 18-46,-18-18 61,-17 0 17,17 0 108,-17 0-202,17 0 78,1 0 0,-1 0 234,0 0-313</inkml:trace>
  <inkml:trace contextRef="#ctx0" brushRef="#br0" timeOffset="7033.69">5680 13441 0,'17'0'78,"1"0"-15,0 0-16,-1-18-32,1 18 32,0 0-15,-1 0-17,1 0 1,-1 0 93,19 0-93,-19 0-1,1 0 64,0 0-64,-1 0 204,1 0-203,0 0-16,-1 0 218</inkml:trace>
  <inkml:trace contextRef="#ctx0" brushRef="#br0" timeOffset="10000.5">6103 13723 0,'0'-18'484,"0"1"-374</inkml:trace>
  <inkml:trace contextRef="#ctx0" brushRef="#br0" timeOffset="15321.44">6350 13476 0,'18'0'672,"-1"0"-656,1 0 93,0 0-109,-1 0 78,1 0-47,-1 0-15,1 0 78,0 0-94,-1 0 31,1-18 32,0 18-48,-1 0-15,1 0 31,0 0 79,-1 0-1,1 0 172,0 0-202,-54 0 561,36 18-546,0 0-16,-17-18-78,17 17 63,-18 1-32,0 0 47,1-1 0,17 1-47,0 0 79,-18-1-95,0 18 126,1 1-110,17-19 32,0 1-16,0 17-1,0-17 17,-36 0-47,36-1-16,0 1 31,0 17 16,-17-17-32,17-1 1,0 1 0,0 0-16,-35-1 15,35 1 1,0 0 359</inkml:trace>
  <inkml:trace contextRef="#ctx0" brushRef="#br0" timeOffset="17277.64">6421 13723 0,'17'0'141,"1"0"-126,-1 0-15,19 0 16,-19 0 46,1 0-30,0 0-17,-1 0 313,1 0-218,0 18-110</inkml:trace>
  <inkml:trace contextRef="#ctx0" brushRef="#br0" timeOffset="56263.25">6544 13229 0,'18'0'187,"-1"0"-156,1 0-31,0-17 16,-1 17 31,1 0-31,0 0-1,-1 0 1,1 0-1,-1-18 17,1 0-32,0 18 31,-1 0-15,1 0 15,0 0-31,-1 0 47,1 0-32,0-17-15,-1 17 32,1 0-32,-1 0 46,1 0-14,0 0-17,-1 0-15,1 0 32,0 0-32,-1-36 15,1 36 16,0 0-15,-1 0 0,1 0-1,-1 0-15,1 0 16,35 0 15,-35 0-15,-1 0-1,19 0 1,16 0 0,-16 0-1,-19 0 1,19 0 0,-19 0-1,19 0 1,17 0-1,-18 0 1,-18 0 0,1 0 31,17 0-32,18 0 1,0 18-1,18-18 1,-36 0 0,0 18-1,-17-18 1,17 17 0,-17-17-1,88 36 1,-18-1-1,-35-18 1,-36-17 0,19 0-16,-19 0 31,36 18 0,0 0-15,0-1-1,0 1 1,-18 0 0,-17-18-1,35 17 1,-18-17 0,18 36-1,-35-19 1,-1-17-1,1 18 1,17-18 0,-17 0-1,35 35 1,-18-17 0,-17-18-16,-1 0 31,1 35-16,0-35 1,-1 0 0,36 35-1,-18-35 1,36 36 0,-53-36 46,17 17-46,-17 1-1,17 17 1,-17-35 15,-1 0-31,18 18 31,-35-1-15,36-17 0,-19 36-1,19-19 1,-19 1 0,-17 0 46,36-18-62,-36 17 16,17 1-16,1-18 15,-1 0 1,1 18 0,-18-1 15,35-17-16,-35 18 1,18-1 0,0 1-1,-1 0 17,1-18-17,0 17 1,-1 1 31,1 0 0,-1-18-16,-17 17 78,0 1-78,18-18 1,17 18 452</inkml:trace>
  <inkml:trace contextRef="#ctx0" brushRef="#br0" timeOffset="64430.68">7373 14111 0,'0'-18'125,"18"18"-125,-1-17 31,-17-1 0,18 1-31,-18-1 31,18 0 16,-18 1 0,35-1-16,-17 0 32,-1 1-1,-17-1-46,18 18 15,17-18-31,-17 18 47,-18-17-31,17 17-1,1 0 17,0 0 14,-1 0-30,1 0-16,0 0 47,-1 0-47,1 0 31,-1 0-15,1 0-1,0 0 1,35 0 0,-36 0-1,1 0-15,0 0 16,-1 0 31,19 0-16,-1 0-31,0 0 16,0 0-1,-17 0 17,0 0-1,-1 0-16,1 0 1,0 0 0,-1 0-1,1 0 1,-1 0 31,1 0-47,0 17 47,-1-17-32,1 0 17,0 0-17,-1 18 1,19 0-1,-19-1 1,1-17 0,-1 18 15,1-18 0,0 0-31,17 18 31,-17-18 1,-18 17-32,17 1 47,1-18-32,0 18 1,-1-18-1,1 17 1,-18 1 0,17-18 15,1 0 31,-18 17-46,18-17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3-02-11T09:21:41.51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13035 10601 0,'35'18'110,"-35"-1"-79,0 1-16,0 0 1,0-1 15,0 1 1,0-1-1,0 19-16,0-19 1,0 1 15,0 0-31,0-1 32,0 1-17,0 0 1,0-1-1,0 18 1,0-17 0,0 17 15,0-17-31,0 17 16,0 1 15,0-19-16,0 18 1,0-17 0,0 0-1,0-1 1,0 1 0,0 17-1,0-17 1,0 17-1,0-17 17,0 0-17,0-1-15,0 1 32,0 17-17,0-17 1,0 17-1,0-17 17,0 17-17,0-17 1,0 17 0,0-18-1,0 1 1,0 17-1,0 1 1,0 34 0,0 1 15,0-54-31,0 1 16,0 0 15,0-1-16,0 19 1,0-19-16,0 1 16,0 17-1,0-17 1,0 17 0,0 0-1,0 18 1,0 18 15,0-36-31,-17 0 16,17-17-1,0 17 17,0-17-1,0 17-16,0 18 1,0-35 0,0-1-1,0 1 1,0 0 0,-18-1-1,18 1 16,0 0 16,0 17-47,0-17 32,0 17-17,0-18 1,0 19 46,0-19 63,0 1-109,0 0-16,0-1 31</inkml:trace>
  <inkml:trace contextRef="#ctx0" brushRef="#br0" timeOffset="3072.5">13476 11606 0,'35'36'219,"-17"-36"-16,-18-18-140,0 0-32,0 1 0,0-1 282,-18 18-251,18 18 16,0 17-31,0-53 141,18 18-173,-18-17 110,-18-1 16</inkml:trace>
  <inkml:trace contextRef="#ctx0" brushRef="#br0" timeOffset="5983.65">13935 11201 0,'-18'0'16,"0"0"47,18 17-48,0 1 1,0 0-1,0 17 17,0-17-17,0 17 32,0-18-16,0 1 1,-35 17-32,35 1 47,0-19-1,-17 19-30,17-19 0,0 18-1,0-17 48,0 0-48,0-1 1,0 1 0,0 0-1,0-1 17,0 1-17,0 0 16,-36 17-31,36-17 110,0-1-110,0 1 15,36-18 407,-19 0-406,18 0-16,-17 0 62,0 0-46,-1 0 0,19 0-1,-19 0 1,1 0 62,-18-18-78,35 18 16,-17 0-1,17 0 17,-17 0 14,17 0-14,-17 0-17</inkml:trace>
  <inkml:trace contextRef="#ctx0" brushRef="#br0" timeOffset="7950.75">14252 11412 0,'0'18'125,"0"0"-125,0-1 15,0 19 1,0-19 0,0 1 31,0-1-32,0 1 1,0 0-1,0-1 1,0 1 78,-17-18-79,17 18 48,0-1-47,0 1-1,-18 17 1,18-17 15,0 0-15,0-1 31,-18 18-47,18-17 31,0 0-31,0-1 15,0 1 32,0 0-31,0-1 0,0 19-1,0-19 1,0 1 15,0-1-15,0 19 15,0-19-15,-17 19-1,17-19 16,0 1-15,0 0 0,0 17-1,0-18 32,0 1-31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2B245-C6A1-45E5-B294-66286B12C558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01C07-DD5E-4BB8-A761-745995BD5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7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01C07-DD5E-4BB8-A761-745995BD550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49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1C07-DD5E-4BB8-A761-745995BD550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8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01C07-DD5E-4BB8-A761-745995BD550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695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01C07-DD5E-4BB8-A761-745995BD550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8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7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6600" spc="-6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1497C-79F3-4243-A889-A7578C8958E3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12001500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12001500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8A2E-DC5F-4873-A9F2-D08DB676D137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C6928-33F6-47F0-A507-C822A3440245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53CB2-7E75-4A3C-B690-A1E55964901D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075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16F5-511F-4954-866E-49A52A3246A6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851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118C-24A6-4F76-86A4-3D7B8EB53A2A}" type="datetime1">
              <a:rPr lang="ru-RU" smtClean="0"/>
              <a:t>25.02.2023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74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B161-6E60-4B85-929F-F48024D957A7}" type="datetime1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542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8E3C-E0FA-4861-8DA8-1156E17141F1}" type="datetime1">
              <a:rPr lang="ru-RU" smtClean="0"/>
              <a:t>25.02.2023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689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D3FE-52DD-458F-B019-34C7C11F1880}" type="datetime1">
              <a:rPr lang="ru-RU" smtClean="0"/>
              <a:t>25.02.2023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225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764E-CB20-488C-B056-DBFC3095D25B}" type="datetime1">
              <a:rPr lang="ru-RU" smtClean="0"/>
              <a:t>25.02.2023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77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120B-E3C5-41D2-90B1-9BE70870C87D}" type="datetime1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4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FCEC-E0F1-468D-9325-7620828A2B34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E7AF-E069-4859-95ED-942703A9B70A}" type="datetime1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5586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73CD-0C7B-4B91-8A70-BA6AA57D43DD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62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B6BC-C404-448B-B10F-F6ACD798AB98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379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7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6600" spc="-6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E1CE-3A9C-49EE-887C-CF45EC2E93C8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12001500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12001500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022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33E1-E214-40A8-8EAA-BF7B6DC3A522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552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7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600" b="0" cap="all" spc="-6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1500"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933E7-21D6-48C5-B507-8E2CB93383B9}" type="datetime1">
              <a:rPr lang="ru-RU" smtClean="0"/>
              <a:t>25.02.2023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63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0B1B-BA20-4937-B41D-B51D3FB4B60D}" type="datetime1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294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350" b="0" cap="all" spc="75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350" b="0" kern="1200" cap="all" spc="75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9570-B2DC-49FC-8FE3-E053C75897B5}" type="datetime1">
              <a:rPr lang="ru-RU" smtClean="0"/>
              <a:t>25.02.2023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319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43AD-A20B-4EB3-B7B7-842612B10B11}" type="datetime1">
              <a:rPr lang="ru-RU" smtClean="0"/>
              <a:t>25.02.2023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709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3E48-B742-46B7-8AB9-E24135BE061C}" type="datetime1">
              <a:rPr lang="ru-RU" smtClean="0"/>
              <a:t>25.02.2023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80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7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600" b="0" cap="all" spc="-6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1500"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75B9-8F1E-4EDC-BF46-C4AC98559F44}" type="datetime1">
              <a:rPr lang="ru-RU" smtClean="0"/>
              <a:t>25.02.2023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C6CB-DEF7-47E6-BCED-09FF1BBE659A}" type="datetime1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24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500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CA50-6DA8-4C7F-9CD1-5EEF76BA2BCA}" type="datetime1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500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51312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6E5E-AF39-4DD0-8D5D-1C83916128A2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009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EF69-D062-49BB-81F8-E1DC22A23A13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31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3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688F3-1018-46EB-BA8D-A5C9131B640B}" type="datetime1">
              <a:rPr lang="ru-RU" smtClean="0"/>
              <a:t>25.02.2023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578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3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9441A-3A89-45C3-9E35-532A92D20A09}" type="datetime1">
              <a:rPr lang="ru-RU" smtClean="0"/>
              <a:t>25.02.2023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2710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45693" y="79439"/>
            <a:ext cx="953007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3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7B631-359A-474F-8050-949CBD463717}" type="datetime1">
              <a:rPr lang="ru-RU" smtClean="0"/>
              <a:t>25.02.2023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79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272-8176-4BB2-9ABB-1C10A04CEF57}" type="datetime1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350" b="0" cap="all" spc="75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350" b="0" kern="1200" cap="all" spc="75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4D426-F96E-4805-9BE1-10C2CDE31666}" type="datetime1">
              <a:rPr lang="ru-RU" smtClean="0"/>
              <a:t>25.02.2023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0122-8793-434E-95D9-9CEF76342F90}" type="datetime1">
              <a:rPr lang="ru-RU" smtClean="0"/>
              <a:t>25.02.2023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60B3F-DD70-40EA-81A0-61FB5615B9FA}" type="datetime1">
              <a:rPr lang="ru-RU" smtClean="0"/>
              <a:t>25.02.2023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8F148-77EC-41DA-9196-55C16D6BBA19}" type="datetime1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500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C8788-C136-4C32-B7CE-35E5FB92FCFF}" type="datetime1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500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2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8494436B-1C81-4339-85C9-F9A582EFF9CF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82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8" y="5824650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2001500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2001500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700" kern="1200" cap="all" spc="-4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spcAft>
          <a:spcPts val="450"/>
        </a:spcAft>
        <a:buFont typeface="Arial" pitchFamily="34" charset="0"/>
        <a:buNone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B0FE752-AB3D-4D43-8AED-3650F340F425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5776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2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358D5D77-CD3E-4343-A3A6-A07E03776C62}" type="datetime1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82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8" y="5824650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2001500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2001500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2542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700" kern="1200" cap="all" spc="-4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spcAft>
          <a:spcPts val="450"/>
        </a:spcAft>
        <a:buFont typeface="Arial" pitchFamily="34" charset="0"/>
        <a:buNone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png"/><Relationship Id="rId9" Type="http://schemas.openxmlformats.org/officeDocument/2006/relationships/image" Target="../media/image9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jpg"/><Relationship Id="rId5" Type="http://schemas.openxmlformats.org/officeDocument/2006/relationships/image" Target="../media/image34.jp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5.png"/><Relationship Id="rId7" Type="http://schemas.openxmlformats.org/officeDocument/2006/relationships/image" Target="../media/image12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g"/><Relationship Id="rId11" Type="http://schemas.openxmlformats.org/officeDocument/2006/relationships/image" Target="../media/image26.jpg"/><Relationship Id="rId5" Type="http://schemas.openxmlformats.org/officeDocument/2006/relationships/image" Target="../media/image40.jpg"/><Relationship Id="rId10" Type="http://schemas.openxmlformats.org/officeDocument/2006/relationships/image" Target="../media/image55.jpg"/><Relationship Id="rId4" Type="http://schemas.openxmlformats.org/officeDocument/2006/relationships/image" Target="../media/image126.png"/><Relationship Id="rId9" Type="http://schemas.openxmlformats.org/officeDocument/2006/relationships/image" Target="../media/image1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image" Target="../media/image139.jpg"/><Relationship Id="rId7" Type="http://schemas.openxmlformats.org/officeDocument/2006/relationships/image" Target="../media/image143.jp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2.png"/><Relationship Id="rId5" Type="http://schemas.openxmlformats.org/officeDocument/2006/relationships/image" Target="../media/image141.jpg"/><Relationship Id="rId10" Type="http://schemas.openxmlformats.org/officeDocument/2006/relationships/image" Target="../media/image146.png"/><Relationship Id="rId4" Type="http://schemas.openxmlformats.org/officeDocument/2006/relationships/image" Target="../media/image140.jpg"/><Relationship Id="rId9" Type="http://schemas.openxmlformats.org/officeDocument/2006/relationships/image" Target="../media/image1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hyperlink" Target="https://rutube.ru/video/cc5651187d83dfe5085e6350bf675676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7.jpg"/><Relationship Id="rId4" Type="http://schemas.openxmlformats.org/officeDocument/2006/relationships/image" Target="../media/image1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2.png"/><Relationship Id="rId5" Type="http://schemas.openxmlformats.org/officeDocument/2006/relationships/image" Target="../media/image171.emf"/><Relationship Id="rId4" Type="http://schemas.openxmlformats.org/officeDocument/2006/relationships/customXml" Target="../ink/ink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3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12" Type="http://schemas.openxmlformats.org/officeDocument/2006/relationships/image" Target="../media/image182.emf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7.png"/><Relationship Id="rId11" Type="http://schemas.openxmlformats.org/officeDocument/2006/relationships/customXml" Target="../ink/ink2.xml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playlist?list=PL8YZyma552VcePhq86dEkohvoTpWPuauk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s://www.youtube.com/watch?v=uvOcERyPlxA&amp;list=PLy64S0OTque37EA_1jwT1OePqk8op_poI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hyperlink" Target="http://school2100.com/upload/iblock/560/560127db2568c56d9f59c0ecc00f6967.pdf?ysclid=le3ydgpnq959960792" TargetMode="External"/><Relationship Id="rId3" Type="http://schemas.openxmlformats.org/officeDocument/2006/relationships/image" Target="../media/image164.png"/><Relationship Id="rId7" Type="http://schemas.openxmlformats.org/officeDocument/2006/relationships/image" Target="../media/image167.png"/><Relationship Id="rId12" Type="http://schemas.openxmlformats.org/officeDocument/2006/relationships/image" Target="../media/image171.png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hyperlink" Target="https://autobuy.clan.su/0Yagubov/25/5728Z.pdf" TargetMode="External"/><Relationship Id="rId5" Type="http://schemas.openxmlformats.org/officeDocument/2006/relationships/image" Target="../media/image166.png"/><Relationship Id="rId10" Type="http://schemas.openxmlformats.org/officeDocument/2006/relationships/hyperlink" Target="https://klex.ru/lu4" TargetMode="External"/><Relationship Id="rId4" Type="http://schemas.openxmlformats.org/officeDocument/2006/relationships/image" Target="../media/image165.png"/><Relationship Id="rId9" Type="http://schemas.openxmlformats.org/officeDocument/2006/relationships/hyperlink" Target="https://sovietime.ru/matematika/tekhnika-schjota-1976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26" Type="http://schemas.openxmlformats.org/officeDocument/2006/relationships/image" Target="../media/image49.jpg"/><Relationship Id="rId3" Type="http://schemas.openxmlformats.org/officeDocument/2006/relationships/image" Target="../media/image26.jpg"/><Relationship Id="rId21" Type="http://schemas.openxmlformats.org/officeDocument/2006/relationships/image" Target="../media/image44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5" Type="http://schemas.openxmlformats.org/officeDocument/2006/relationships/image" Target="../media/image48.jpg"/><Relationship Id="rId2" Type="http://schemas.openxmlformats.org/officeDocument/2006/relationships/image" Target="../media/image25.jpg"/><Relationship Id="rId16" Type="http://schemas.openxmlformats.org/officeDocument/2006/relationships/image" Target="../media/image39.jpg"/><Relationship Id="rId20" Type="http://schemas.openxmlformats.org/officeDocument/2006/relationships/image" Target="../media/image43.jpg"/><Relationship Id="rId29" Type="http://schemas.openxmlformats.org/officeDocument/2006/relationships/image" Target="../media/image52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24" Type="http://schemas.openxmlformats.org/officeDocument/2006/relationships/image" Target="../media/image47.jp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23" Type="http://schemas.openxmlformats.org/officeDocument/2006/relationships/image" Target="../media/image46.jpg"/><Relationship Id="rId28" Type="http://schemas.openxmlformats.org/officeDocument/2006/relationships/image" Target="../media/image51.jpg"/><Relationship Id="rId10" Type="http://schemas.openxmlformats.org/officeDocument/2006/relationships/image" Target="../media/image33.jpg"/><Relationship Id="rId19" Type="http://schemas.openxmlformats.org/officeDocument/2006/relationships/image" Target="../media/image42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Relationship Id="rId14" Type="http://schemas.openxmlformats.org/officeDocument/2006/relationships/image" Target="../media/image37.jpg"/><Relationship Id="rId22" Type="http://schemas.openxmlformats.org/officeDocument/2006/relationships/image" Target="../media/image45.jpg"/><Relationship Id="rId27" Type="http://schemas.openxmlformats.org/officeDocument/2006/relationships/image" Target="../media/image5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5.jp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35F5C0-4467-4FF9-A0FE-0D04C74AE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116" y="179014"/>
            <a:ext cx="5435782" cy="29303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9456" y="534343"/>
            <a:ext cx="6777433" cy="2148180"/>
          </a:xfrm>
        </p:spPr>
        <p:txBody>
          <a:bodyPr/>
          <a:lstStyle/>
          <a:p>
            <a:r>
              <a:rPr lang="ru-RU" sz="4000" dirty="0">
                <a:solidFill>
                  <a:srgbClr val="C00000"/>
                </a:solidFill>
              </a:rPr>
              <a:t>Считать в уме</a:t>
            </a:r>
            <a:br>
              <a:rPr lang="ru-RU" sz="4000" dirty="0">
                <a:solidFill>
                  <a:srgbClr val="C00000"/>
                </a:solidFill>
              </a:rPr>
            </a:br>
            <a:r>
              <a:rPr lang="ru-RU" sz="4000" dirty="0">
                <a:solidFill>
                  <a:srgbClr val="C00000"/>
                </a:solidFill>
              </a:rPr>
              <a:t>(с умом)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F0000"/>
                </a:solidFill>
              </a:rPr>
              <a:pPr/>
              <a:t>1</a:t>
            </a:fld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007768" y="5074084"/>
            <a:ext cx="7088090" cy="135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5FFFF"/>
                </a:solidFill>
              </a14:hiddenFill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450"/>
              </a:spcAft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1B5956"/>
                </a:solidFill>
                <a:latin typeface="Arial Black"/>
              </a:rPr>
              <a:t>Роза </a:t>
            </a:r>
            <a:r>
              <a:rPr lang="ru-RU" sz="2800" dirty="0" err="1">
                <a:solidFill>
                  <a:srgbClr val="1B5956"/>
                </a:solidFill>
                <a:latin typeface="Arial Black"/>
              </a:rPr>
              <a:t>Муслухетдиновна</a:t>
            </a:r>
            <a:r>
              <a:rPr lang="ru-RU" sz="2800" dirty="0">
                <a:solidFill>
                  <a:srgbClr val="1B5956"/>
                </a:solidFill>
                <a:latin typeface="Arial Black"/>
              </a:rPr>
              <a:t>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 err="1">
                <a:solidFill>
                  <a:srgbClr val="1B5956"/>
                </a:solidFill>
                <a:latin typeface="Arial Black"/>
              </a:rPr>
              <a:t>Мелекесова</a:t>
            </a:r>
            <a:r>
              <a:rPr lang="ru-RU" sz="2800" dirty="0">
                <a:solidFill>
                  <a:srgbClr val="1B5956"/>
                </a:solidFill>
                <a:latin typeface="Arial Black"/>
              </a:rPr>
              <a:t>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1B5956"/>
                </a:solidFill>
                <a:latin typeface="Arial Black"/>
              </a:rPr>
              <a:t> </a:t>
            </a:r>
            <a:r>
              <a:rPr lang="ru-RU" sz="1800" dirty="0">
                <a:solidFill>
                  <a:srgbClr val="1B5956"/>
                </a:solidFill>
                <a:latin typeface="Arial Black"/>
              </a:rPr>
              <a:t>Удмуртская Республика, г. Воткинск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1B5956"/>
              </a:solidFill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4419" y="3287776"/>
            <a:ext cx="81699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Применение различных приемов рационального счета на уроках математики с 5 по 9 классы</a:t>
            </a: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4"/>
          <a:srcRect t="5357"/>
          <a:stretch/>
        </p:blipFill>
        <p:spPr>
          <a:xfrm>
            <a:off x="155983" y="616"/>
            <a:ext cx="6346693" cy="4004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676" y="1191328"/>
            <a:ext cx="5283340" cy="352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809045" y="3648306"/>
            <a:ext cx="3625864" cy="105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5FFFF"/>
                </a:solidFill>
              </a14:hiddenFill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450"/>
              </a:spcAft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Arial Black"/>
              </a:rPr>
              <a:t>Школа № 7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Arial Black"/>
              </a:rPr>
              <a:t>«Кадетская школа 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Arial Black"/>
              </a:rPr>
              <a:t>им. </a:t>
            </a:r>
            <a:r>
              <a:rPr lang="ru-RU" sz="2000" dirty="0" err="1">
                <a:solidFill>
                  <a:schemeClr val="bg1"/>
                </a:solidFill>
                <a:latin typeface="Arial Black"/>
              </a:rPr>
              <a:t>М.Т.Калашникова</a:t>
            </a:r>
            <a:r>
              <a:rPr lang="ru-RU" sz="2000" dirty="0">
                <a:solidFill>
                  <a:schemeClr val="bg1"/>
                </a:solidFill>
                <a:latin typeface="Arial Black"/>
              </a:rPr>
              <a:t>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4450" y="3224858"/>
            <a:ext cx="442504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>
                <a:solidFill>
                  <a:schemeClr val="bg1"/>
                </a:solidFill>
                <a:latin typeface="Arial Black"/>
              </a:rPr>
              <a:t>Удмуртская Республика </a:t>
            </a:r>
          </a:p>
          <a:p>
            <a:pPr algn="ctr">
              <a:lnSpc>
                <a:spcPct val="90000"/>
              </a:lnSpc>
            </a:pPr>
            <a:r>
              <a:rPr lang="ru-RU" sz="2200" dirty="0">
                <a:solidFill>
                  <a:schemeClr val="bg1"/>
                </a:solidFill>
                <a:latin typeface="Arial Black"/>
              </a:rPr>
              <a:t>г. Воткинск</a:t>
            </a:r>
          </a:p>
        </p:txBody>
      </p:sp>
    </p:spTree>
    <p:extLst>
      <p:ext uri="{BB962C8B-B14F-4D97-AF65-F5344CB8AC3E}">
        <p14:creationId xmlns:p14="http://schemas.microsoft.com/office/powerpoint/2010/main" val="19874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64105" y="3972550"/>
            <a:ext cx="4492069" cy="13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3792" y="5660388"/>
            <a:ext cx="4436592" cy="9540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47869" y="1195052"/>
            <a:ext cx="4508719" cy="25642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32865" y="275814"/>
            <a:ext cx="9242595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Свойства действий </a:t>
            </a:r>
            <a:r>
              <a:rPr spc="-5" dirty="0"/>
              <a:t>с нулем и</a:t>
            </a:r>
            <a:r>
              <a:rPr spc="25" dirty="0"/>
              <a:t> </a:t>
            </a:r>
            <a:r>
              <a:rPr spc="-10" dirty="0"/>
              <a:t>единицей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236223" y="799413"/>
            <a:ext cx="931544" cy="2997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41369" y="4838545"/>
            <a:ext cx="4310970" cy="7053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80944" y="4219828"/>
            <a:ext cx="1023619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70100" y="5821326"/>
            <a:ext cx="4443426" cy="9883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167767" y="2122067"/>
            <a:ext cx="4429051" cy="1633569"/>
            <a:chOff x="4643767" y="2122066"/>
            <a:chExt cx="4429051" cy="1633569"/>
          </a:xfrm>
        </p:grpSpPr>
        <p:sp>
          <p:nvSpPr>
            <p:cNvPr id="22" name="object 22"/>
            <p:cNvSpPr/>
            <p:nvPr/>
          </p:nvSpPr>
          <p:spPr>
            <a:xfrm>
              <a:off x="4643767" y="2122066"/>
              <a:ext cx="4429051" cy="6327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643767" y="3125715"/>
              <a:ext cx="4424668" cy="6299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551797" y="1555877"/>
            <a:ext cx="10242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B620240-E272-4642-901B-BE1DABD7A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8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0329" y="183825"/>
            <a:ext cx="9372915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Свойства арифметических</a:t>
            </a:r>
            <a:r>
              <a:rPr spc="-155" dirty="0"/>
              <a:t> </a:t>
            </a:r>
            <a:r>
              <a:rPr spc="-10" dirty="0"/>
              <a:t>действий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801434" y="4995990"/>
            <a:ext cx="3545840" cy="1755775"/>
            <a:chOff x="5277434" y="4995989"/>
            <a:chExt cx="3545840" cy="1755775"/>
          </a:xfrm>
        </p:grpSpPr>
        <p:sp>
          <p:nvSpPr>
            <p:cNvPr id="4" name="object 4"/>
            <p:cNvSpPr/>
            <p:nvPr/>
          </p:nvSpPr>
          <p:spPr>
            <a:xfrm>
              <a:off x="5448690" y="5122799"/>
              <a:ext cx="3303038" cy="156865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285371" y="5003927"/>
              <a:ext cx="3529965" cy="1739900"/>
            </a:xfrm>
            <a:custGeom>
              <a:avLst/>
              <a:gdLst/>
              <a:ahLst/>
              <a:cxnLst/>
              <a:rect l="l" t="t" r="r" b="b"/>
              <a:pathLst>
                <a:path w="3529965" h="1739900">
                  <a:moveTo>
                    <a:pt x="0" y="1739646"/>
                  </a:moveTo>
                  <a:lnTo>
                    <a:pt x="0" y="0"/>
                  </a:lnTo>
                  <a:lnTo>
                    <a:pt x="3529584" y="0"/>
                  </a:lnTo>
                  <a:lnTo>
                    <a:pt x="3529584" y="1739646"/>
                  </a:lnTo>
                  <a:lnTo>
                    <a:pt x="0" y="1739646"/>
                  </a:lnTo>
                  <a:close/>
                </a:path>
              </a:pathLst>
            </a:custGeom>
            <a:ln w="15874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65554" y="674688"/>
            <a:ext cx="5099050" cy="3051175"/>
            <a:chOff x="141554" y="674687"/>
            <a:chExt cx="5099050" cy="3051175"/>
          </a:xfrm>
        </p:grpSpPr>
        <p:sp>
          <p:nvSpPr>
            <p:cNvPr id="7" name="object 7"/>
            <p:cNvSpPr/>
            <p:nvPr/>
          </p:nvSpPr>
          <p:spPr>
            <a:xfrm>
              <a:off x="157111" y="762145"/>
              <a:ext cx="4182825" cy="29407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49491" y="682625"/>
              <a:ext cx="4227195" cy="3035300"/>
            </a:xfrm>
            <a:custGeom>
              <a:avLst/>
              <a:gdLst/>
              <a:ahLst/>
              <a:cxnLst/>
              <a:rect l="l" t="t" r="r" b="b"/>
              <a:pathLst>
                <a:path w="4227195" h="3035300">
                  <a:moveTo>
                    <a:pt x="0" y="3035046"/>
                  </a:moveTo>
                  <a:lnTo>
                    <a:pt x="0" y="0"/>
                  </a:lnTo>
                  <a:lnTo>
                    <a:pt x="4226814" y="0"/>
                  </a:lnTo>
                  <a:lnTo>
                    <a:pt x="4226814" y="3035046"/>
                  </a:lnTo>
                  <a:lnTo>
                    <a:pt x="0" y="3035046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211713" y="1050670"/>
              <a:ext cx="1024255" cy="376555"/>
            </a:xfrm>
            <a:custGeom>
              <a:avLst/>
              <a:gdLst/>
              <a:ahLst/>
              <a:cxnLst/>
              <a:rect l="l" t="t" r="r" b="b"/>
              <a:pathLst>
                <a:path w="1024254" h="376555">
                  <a:moveTo>
                    <a:pt x="1024127" y="376428"/>
                  </a:moveTo>
                  <a:lnTo>
                    <a:pt x="1024127" y="0"/>
                  </a:lnTo>
                  <a:lnTo>
                    <a:pt x="0" y="0"/>
                  </a:lnTo>
                  <a:lnTo>
                    <a:pt x="0" y="376428"/>
                  </a:lnTo>
                  <a:lnTo>
                    <a:pt x="1024127" y="376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211713" y="1050670"/>
              <a:ext cx="1024255" cy="376555"/>
            </a:xfrm>
            <a:custGeom>
              <a:avLst/>
              <a:gdLst/>
              <a:ahLst/>
              <a:cxnLst/>
              <a:rect l="l" t="t" r="r" b="b"/>
              <a:pathLst>
                <a:path w="1024254" h="376555">
                  <a:moveTo>
                    <a:pt x="0" y="0"/>
                  </a:moveTo>
                  <a:lnTo>
                    <a:pt x="0" y="376428"/>
                  </a:lnTo>
                  <a:lnTo>
                    <a:pt x="1024127" y="376428"/>
                  </a:lnTo>
                  <a:lnTo>
                    <a:pt x="1024127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740476" y="1082167"/>
            <a:ext cx="1014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65554" y="3775266"/>
            <a:ext cx="4387850" cy="2952115"/>
            <a:chOff x="141554" y="3775265"/>
            <a:chExt cx="4387850" cy="2952115"/>
          </a:xfrm>
        </p:grpSpPr>
        <p:sp>
          <p:nvSpPr>
            <p:cNvPr id="13" name="object 13"/>
            <p:cNvSpPr/>
            <p:nvPr/>
          </p:nvSpPr>
          <p:spPr>
            <a:xfrm>
              <a:off x="209870" y="4930072"/>
              <a:ext cx="4303595" cy="17516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49491" y="4788281"/>
              <a:ext cx="4371975" cy="1931035"/>
            </a:xfrm>
            <a:custGeom>
              <a:avLst/>
              <a:gdLst/>
              <a:ahLst/>
              <a:cxnLst/>
              <a:rect l="l" t="t" r="r" b="b"/>
              <a:pathLst>
                <a:path w="4371975" h="1931034">
                  <a:moveTo>
                    <a:pt x="0" y="1930907"/>
                  </a:moveTo>
                  <a:lnTo>
                    <a:pt x="0" y="0"/>
                  </a:lnTo>
                  <a:lnTo>
                    <a:pt x="4371594" y="0"/>
                  </a:lnTo>
                  <a:lnTo>
                    <a:pt x="4371594" y="1930907"/>
                  </a:lnTo>
                  <a:lnTo>
                    <a:pt x="0" y="1930907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57111" y="3790823"/>
              <a:ext cx="4265676" cy="10728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49491" y="3783203"/>
              <a:ext cx="4281170" cy="1088390"/>
            </a:xfrm>
            <a:custGeom>
              <a:avLst/>
              <a:gdLst/>
              <a:ahLst/>
              <a:cxnLst/>
              <a:rect l="l" t="t" r="r" b="b"/>
              <a:pathLst>
                <a:path w="4281170" h="1088389">
                  <a:moveTo>
                    <a:pt x="0" y="1088136"/>
                  </a:moveTo>
                  <a:lnTo>
                    <a:pt x="0" y="0"/>
                  </a:lnTo>
                  <a:lnTo>
                    <a:pt x="4280916" y="0"/>
                  </a:lnTo>
                  <a:lnTo>
                    <a:pt x="4280916" y="1088136"/>
                  </a:lnTo>
                  <a:lnTo>
                    <a:pt x="0" y="1088136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943929" y="611442"/>
            <a:ext cx="3732529" cy="4246245"/>
            <a:chOff x="5419928" y="611441"/>
            <a:chExt cx="3732529" cy="4246245"/>
          </a:xfrm>
        </p:grpSpPr>
        <p:sp>
          <p:nvSpPr>
            <p:cNvPr id="18" name="object 18"/>
            <p:cNvSpPr/>
            <p:nvPr/>
          </p:nvSpPr>
          <p:spPr>
            <a:xfrm>
              <a:off x="5565470" y="964353"/>
              <a:ext cx="2954193" cy="37708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427865" y="755777"/>
              <a:ext cx="3134995" cy="4093845"/>
            </a:xfrm>
            <a:custGeom>
              <a:avLst/>
              <a:gdLst/>
              <a:ahLst/>
              <a:cxnLst/>
              <a:rect l="l" t="t" r="r" b="b"/>
              <a:pathLst>
                <a:path w="3134995" h="4093845">
                  <a:moveTo>
                    <a:pt x="0" y="4093464"/>
                  </a:moveTo>
                  <a:lnTo>
                    <a:pt x="0" y="0"/>
                  </a:lnTo>
                  <a:lnTo>
                    <a:pt x="3134867" y="0"/>
                  </a:lnTo>
                  <a:lnTo>
                    <a:pt x="3134867" y="4093464"/>
                  </a:lnTo>
                  <a:lnTo>
                    <a:pt x="0" y="4093464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113915" y="619379"/>
              <a:ext cx="1030605" cy="382905"/>
            </a:xfrm>
            <a:custGeom>
              <a:avLst/>
              <a:gdLst/>
              <a:ahLst/>
              <a:cxnLst/>
              <a:rect l="l" t="t" r="r" b="b"/>
              <a:pathLst>
                <a:path w="1030604" h="382905">
                  <a:moveTo>
                    <a:pt x="0" y="0"/>
                  </a:moveTo>
                  <a:lnTo>
                    <a:pt x="0" y="382524"/>
                  </a:lnTo>
                  <a:lnTo>
                    <a:pt x="1030224" y="382524"/>
                  </a:lnTo>
                  <a:lnTo>
                    <a:pt x="1030224" y="0"/>
                  </a:lnTo>
                  <a:lnTo>
                    <a:pt x="0" y="0"/>
                  </a:lnTo>
                  <a:close/>
                </a:path>
              </a:pathLst>
            </a:custGeom>
            <a:ln w="158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645854" y="653923"/>
            <a:ext cx="9347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193E73D2-ECBA-424E-815C-92BADA875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5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4620" y="347420"/>
            <a:ext cx="9062760" cy="504625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Свойства арифметических</a:t>
            </a:r>
            <a:r>
              <a:rPr spc="-155" dirty="0"/>
              <a:t> </a:t>
            </a:r>
            <a:r>
              <a:rPr spc="-10" dirty="0"/>
              <a:t>действий</a:t>
            </a:r>
          </a:p>
        </p:txBody>
      </p:sp>
      <p:sp>
        <p:nvSpPr>
          <p:cNvPr id="4" name="object 4"/>
          <p:cNvSpPr/>
          <p:nvPr/>
        </p:nvSpPr>
        <p:spPr>
          <a:xfrm>
            <a:off x="1581295" y="1976458"/>
            <a:ext cx="4229473" cy="999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16826" y="1881026"/>
            <a:ext cx="4519894" cy="1853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00740" y="1339470"/>
            <a:ext cx="1024255" cy="321883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80944" y="1267078"/>
            <a:ext cx="1023619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11460" y="3269924"/>
            <a:ext cx="4220521" cy="3240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09805" y="4693947"/>
            <a:ext cx="4344530" cy="13769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21842" y="4276978"/>
            <a:ext cx="1685925" cy="2095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475172-2744-440F-B957-DB757AE6C5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algn="l"/>
            <a:fld id="{B6F15528-21DE-4FAA-801E-634DDDAF4B2B}" type="slidenum">
              <a:rPr lang="ru-RU" smtClean="0">
                <a:solidFill>
                  <a:srgbClr val="FF0000"/>
                </a:solidFill>
              </a:rPr>
              <a:pPr algn="l"/>
              <a:t>12</a:t>
            </a:fld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5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3552" y="188314"/>
            <a:ext cx="9084883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Свойства арифметических</a:t>
            </a:r>
            <a:r>
              <a:rPr spc="-155" dirty="0"/>
              <a:t> </a:t>
            </a:r>
            <a:r>
              <a:rPr spc="-10" dirty="0"/>
              <a:t>действий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280738" y="674687"/>
            <a:ext cx="4136390" cy="3587750"/>
            <a:chOff x="2756738" y="674687"/>
            <a:chExt cx="4136390" cy="3587750"/>
          </a:xfrm>
        </p:grpSpPr>
        <p:sp>
          <p:nvSpPr>
            <p:cNvPr id="4" name="object 4"/>
            <p:cNvSpPr/>
            <p:nvPr/>
          </p:nvSpPr>
          <p:spPr>
            <a:xfrm>
              <a:off x="2772295" y="761799"/>
              <a:ext cx="4026228" cy="34417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764675" y="682625"/>
              <a:ext cx="4120515" cy="3571875"/>
            </a:xfrm>
            <a:custGeom>
              <a:avLst/>
              <a:gdLst/>
              <a:ahLst/>
              <a:cxnLst/>
              <a:rect l="l" t="t" r="r" b="b"/>
              <a:pathLst>
                <a:path w="4120515" h="3571875">
                  <a:moveTo>
                    <a:pt x="0" y="3571494"/>
                  </a:moveTo>
                  <a:lnTo>
                    <a:pt x="0" y="0"/>
                  </a:lnTo>
                  <a:lnTo>
                    <a:pt x="4120134" y="0"/>
                  </a:lnTo>
                  <a:lnTo>
                    <a:pt x="4120134" y="3571494"/>
                  </a:lnTo>
                  <a:lnTo>
                    <a:pt x="0" y="3571494"/>
                  </a:lnTo>
                  <a:close/>
                </a:path>
              </a:pathLst>
            </a:custGeom>
            <a:ln w="15874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472818" y="763397"/>
            <a:ext cx="1023619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59886" y="4345242"/>
            <a:ext cx="5431790" cy="2519045"/>
            <a:chOff x="2035886" y="4345241"/>
            <a:chExt cx="5431790" cy="2519045"/>
          </a:xfrm>
        </p:grpSpPr>
        <p:sp>
          <p:nvSpPr>
            <p:cNvPr id="8" name="object 8"/>
            <p:cNvSpPr/>
            <p:nvPr/>
          </p:nvSpPr>
          <p:spPr>
            <a:xfrm>
              <a:off x="2070492" y="4436998"/>
              <a:ext cx="5343148" cy="2362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043823" y="4353178"/>
              <a:ext cx="5415915" cy="2503170"/>
            </a:xfrm>
            <a:custGeom>
              <a:avLst/>
              <a:gdLst/>
              <a:ahLst/>
              <a:cxnLst/>
              <a:rect l="l" t="t" r="r" b="b"/>
              <a:pathLst>
                <a:path w="5415915" h="2503170">
                  <a:moveTo>
                    <a:pt x="0" y="2503170"/>
                  </a:moveTo>
                  <a:lnTo>
                    <a:pt x="0" y="0"/>
                  </a:lnTo>
                  <a:lnTo>
                    <a:pt x="5415533" y="0"/>
                  </a:lnTo>
                  <a:lnTo>
                    <a:pt x="5415533" y="2503170"/>
                  </a:lnTo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120518" y="4363846"/>
            <a:ext cx="1023619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5707646E-D5C3-4438-96EB-2AD8CFDE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7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1584" y="220924"/>
            <a:ext cx="8724819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Свойства арифметических</a:t>
            </a:r>
            <a:r>
              <a:rPr spc="25" dirty="0"/>
              <a:t> </a:t>
            </a:r>
            <a:r>
              <a:rPr spc="-10" dirty="0"/>
              <a:t>действий</a:t>
            </a:r>
          </a:p>
        </p:txBody>
      </p:sp>
      <p:sp>
        <p:nvSpPr>
          <p:cNvPr id="4" name="object 4"/>
          <p:cNvSpPr/>
          <p:nvPr/>
        </p:nvSpPr>
        <p:spPr>
          <a:xfrm>
            <a:off x="6439415" y="5116347"/>
            <a:ext cx="4133346" cy="1467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39712" y="970471"/>
            <a:ext cx="2538095" cy="1685289"/>
            <a:chOff x="5715711" y="970470"/>
            <a:chExt cx="2538095" cy="1685289"/>
          </a:xfrm>
        </p:grpSpPr>
        <p:sp>
          <p:nvSpPr>
            <p:cNvPr id="7" name="object 7"/>
            <p:cNvSpPr/>
            <p:nvPr/>
          </p:nvSpPr>
          <p:spPr>
            <a:xfrm>
              <a:off x="5725032" y="979804"/>
              <a:ext cx="2519172" cy="16664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720473" y="975233"/>
              <a:ext cx="2528570" cy="1675764"/>
            </a:xfrm>
            <a:custGeom>
              <a:avLst/>
              <a:gdLst/>
              <a:ahLst/>
              <a:cxnLst/>
              <a:rect l="l" t="t" r="r" b="b"/>
              <a:pathLst>
                <a:path w="2528570" h="1675764">
                  <a:moveTo>
                    <a:pt x="0" y="1675638"/>
                  </a:moveTo>
                  <a:lnTo>
                    <a:pt x="0" y="0"/>
                  </a:lnTo>
                  <a:lnTo>
                    <a:pt x="2528316" y="0"/>
                  </a:lnTo>
                  <a:lnTo>
                    <a:pt x="2528316" y="1675637"/>
                  </a:lnTo>
                  <a:lnTo>
                    <a:pt x="0" y="1675638"/>
                  </a:lnTo>
                  <a:close/>
                </a:path>
              </a:pathLst>
            </a:custGeom>
            <a:ln w="952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428380" y="1355812"/>
            <a:ext cx="9053556" cy="2803433"/>
            <a:chOff x="139" y="1351774"/>
            <a:chExt cx="9053556" cy="2803433"/>
          </a:xfrm>
        </p:grpSpPr>
        <p:sp>
          <p:nvSpPr>
            <p:cNvPr id="10" name="object 10"/>
            <p:cNvSpPr/>
            <p:nvPr/>
          </p:nvSpPr>
          <p:spPr>
            <a:xfrm>
              <a:off x="139" y="1351774"/>
              <a:ext cx="4749982" cy="28034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932565" y="3468398"/>
              <a:ext cx="4121130" cy="6567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524140" y="835025"/>
            <a:ext cx="9734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24140" y="4470211"/>
            <a:ext cx="4678214" cy="21704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480944" y="2851276"/>
            <a:ext cx="9734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51797" y="4507102"/>
            <a:ext cx="9734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EF9DAD7-E37D-43E3-939A-8928A91C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7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0400" y="220400"/>
            <a:ext cx="8786159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Свойства арифметических</a:t>
            </a:r>
            <a:r>
              <a:rPr spc="25" dirty="0"/>
              <a:t> </a:t>
            </a:r>
            <a:r>
              <a:rPr spc="-10" dirty="0"/>
              <a:t>действий</a:t>
            </a:r>
          </a:p>
        </p:txBody>
      </p:sp>
      <p:sp>
        <p:nvSpPr>
          <p:cNvPr id="4" name="object 4"/>
          <p:cNvSpPr/>
          <p:nvPr/>
        </p:nvSpPr>
        <p:spPr>
          <a:xfrm>
            <a:off x="6237810" y="1103172"/>
            <a:ext cx="4333881" cy="1776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51797" y="2419223"/>
            <a:ext cx="9734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24140" y="619379"/>
            <a:ext cx="4682109" cy="6200337"/>
            <a:chOff x="139" y="619379"/>
            <a:chExt cx="4682109" cy="6200337"/>
          </a:xfrm>
        </p:grpSpPr>
        <p:sp>
          <p:nvSpPr>
            <p:cNvPr id="8" name="object 8"/>
            <p:cNvSpPr/>
            <p:nvPr/>
          </p:nvSpPr>
          <p:spPr>
            <a:xfrm>
              <a:off x="139" y="2986151"/>
              <a:ext cx="4507992" cy="9326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1762" y="5381879"/>
              <a:ext cx="4407078" cy="14378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39" y="4136911"/>
              <a:ext cx="4455959" cy="11058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39" y="742289"/>
              <a:ext cx="4477332" cy="203715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708793" y="619379"/>
              <a:ext cx="973455" cy="375920"/>
            </a:xfrm>
            <a:custGeom>
              <a:avLst/>
              <a:gdLst/>
              <a:ahLst/>
              <a:cxnLst/>
              <a:rect l="l" t="t" r="r" b="b"/>
              <a:pathLst>
                <a:path w="973454" h="375919">
                  <a:moveTo>
                    <a:pt x="973074" y="375665"/>
                  </a:moveTo>
                  <a:lnTo>
                    <a:pt x="973074" y="0"/>
                  </a:lnTo>
                  <a:lnTo>
                    <a:pt x="0" y="0"/>
                  </a:lnTo>
                  <a:lnTo>
                    <a:pt x="0" y="375665"/>
                  </a:lnTo>
                  <a:lnTo>
                    <a:pt x="973074" y="37566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708793" y="619379"/>
              <a:ext cx="973455" cy="375920"/>
            </a:xfrm>
            <a:custGeom>
              <a:avLst/>
              <a:gdLst/>
              <a:ahLst/>
              <a:cxnLst/>
              <a:rect l="l" t="t" r="r" b="b"/>
              <a:pathLst>
                <a:path w="973454" h="375919">
                  <a:moveTo>
                    <a:pt x="0" y="0"/>
                  </a:moveTo>
                  <a:lnTo>
                    <a:pt x="0" y="375665"/>
                  </a:lnTo>
                  <a:lnTo>
                    <a:pt x="973074" y="375665"/>
                  </a:lnTo>
                  <a:lnTo>
                    <a:pt x="973074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16867" y="650874"/>
            <a:ext cx="805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94554" y="3211508"/>
            <a:ext cx="4428800" cy="19286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598236" y="4689812"/>
            <a:ext cx="973455" cy="321883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154879" y="2701734"/>
            <a:ext cx="982980" cy="386080"/>
            <a:chOff x="3630879" y="2701734"/>
            <a:chExt cx="982980" cy="386080"/>
          </a:xfrm>
        </p:grpSpPr>
        <p:sp>
          <p:nvSpPr>
            <p:cNvPr id="26" name="object 26"/>
            <p:cNvSpPr/>
            <p:nvPr/>
          </p:nvSpPr>
          <p:spPr>
            <a:xfrm>
              <a:off x="3635641" y="2706497"/>
              <a:ext cx="973455" cy="376555"/>
            </a:xfrm>
            <a:custGeom>
              <a:avLst/>
              <a:gdLst/>
              <a:ahLst/>
              <a:cxnLst/>
              <a:rect l="l" t="t" r="r" b="b"/>
              <a:pathLst>
                <a:path w="973454" h="376555">
                  <a:moveTo>
                    <a:pt x="973074" y="376428"/>
                  </a:moveTo>
                  <a:lnTo>
                    <a:pt x="973074" y="0"/>
                  </a:lnTo>
                  <a:lnTo>
                    <a:pt x="0" y="0"/>
                  </a:lnTo>
                  <a:lnTo>
                    <a:pt x="0" y="376428"/>
                  </a:lnTo>
                  <a:lnTo>
                    <a:pt x="973074" y="376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635641" y="2706497"/>
              <a:ext cx="973455" cy="376555"/>
            </a:xfrm>
            <a:custGeom>
              <a:avLst/>
              <a:gdLst/>
              <a:ahLst/>
              <a:cxnLst/>
              <a:rect l="l" t="t" r="r" b="b"/>
              <a:pathLst>
                <a:path w="973454" h="376555">
                  <a:moveTo>
                    <a:pt x="0" y="0"/>
                  </a:moveTo>
                  <a:lnTo>
                    <a:pt x="0" y="376428"/>
                  </a:lnTo>
                  <a:lnTo>
                    <a:pt x="973074" y="376428"/>
                  </a:lnTo>
                  <a:lnTo>
                    <a:pt x="973074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243704" y="2737993"/>
            <a:ext cx="805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159642" y="5227192"/>
            <a:ext cx="5446469" cy="1611486"/>
            <a:chOff x="3635641" y="5227192"/>
            <a:chExt cx="5446469" cy="1611486"/>
          </a:xfrm>
        </p:grpSpPr>
        <p:sp>
          <p:nvSpPr>
            <p:cNvPr id="30" name="object 30"/>
            <p:cNvSpPr/>
            <p:nvPr/>
          </p:nvSpPr>
          <p:spPr>
            <a:xfrm>
              <a:off x="4696815" y="5645962"/>
              <a:ext cx="4385295" cy="11927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635641" y="5227192"/>
              <a:ext cx="973455" cy="376555"/>
            </a:xfrm>
            <a:custGeom>
              <a:avLst/>
              <a:gdLst/>
              <a:ahLst/>
              <a:cxnLst/>
              <a:rect l="l" t="t" r="r" b="b"/>
              <a:pathLst>
                <a:path w="973454" h="376554">
                  <a:moveTo>
                    <a:pt x="0" y="0"/>
                  </a:moveTo>
                  <a:lnTo>
                    <a:pt x="0" y="376427"/>
                  </a:lnTo>
                  <a:lnTo>
                    <a:pt x="973074" y="376427"/>
                  </a:lnTo>
                  <a:lnTo>
                    <a:pt x="973074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243704" y="5259451"/>
            <a:ext cx="805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0E3177C-5DFE-41C7-9681-BD624A79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5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4195" y="245138"/>
            <a:ext cx="8796827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Свойства арифметических</a:t>
            </a:r>
            <a:r>
              <a:rPr spc="25" dirty="0"/>
              <a:t> </a:t>
            </a:r>
            <a:r>
              <a:rPr spc="-10" dirty="0"/>
              <a:t>действий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70938" y="1144142"/>
            <a:ext cx="4414693" cy="1726362"/>
            <a:chOff x="46937" y="1144142"/>
            <a:chExt cx="4414693" cy="1726362"/>
          </a:xfrm>
        </p:grpSpPr>
        <p:sp>
          <p:nvSpPr>
            <p:cNvPr id="4" name="object 4"/>
            <p:cNvSpPr/>
            <p:nvPr/>
          </p:nvSpPr>
          <p:spPr>
            <a:xfrm>
              <a:off x="46937" y="1144142"/>
              <a:ext cx="4383377" cy="78672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7899" y="2131948"/>
              <a:ext cx="4383731" cy="7385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1627580" y="3375763"/>
            <a:ext cx="4272060" cy="15532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03635" y="2949067"/>
            <a:ext cx="1061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Решение.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083251" y="1838388"/>
            <a:ext cx="982980" cy="386080"/>
            <a:chOff x="3559251" y="1838388"/>
            <a:chExt cx="982980" cy="386080"/>
          </a:xfrm>
        </p:grpSpPr>
        <p:sp>
          <p:nvSpPr>
            <p:cNvPr id="13" name="object 13"/>
            <p:cNvSpPr/>
            <p:nvPr/>
          </p:nvSpPr>
          <p:spPr>
            <a:xfrm>
              <a:off x="3564013" y="1843151"/>
              <a:ext cx="973455" cy="376555"/>
            </a:xfrm>
            <a:custGeom>
              <a:avLst/>
              <a:gdLst/>
              <a:ahLst/>
              <a:cxnLst/>
              <a:rect l="l" t="t" r="r" b="b"/>
              <a:pathLst>
                <a:path w="973454" h="376555">
                  <a:moveTo>
                    <a:pt x="973074" y="376427"/>
                  </a:moveTo>
                  <a:lnTo>
                    <a:pt x="973074" y="0"/>
                  </a:lnTo>
                  <a:lnTo>
                    <a:pt x="0" y="0"/>
                  </a:lnTo>
                  <a:lnTo>
                    <a:pt x="0" y="376427"/>
                  </a:lnTo>
                  <a:lnTo>
                    <a:pt x="973074" y="376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564013" y="1843151"/>
              <a:ext cx="973455" cy="376555"/>
            </a:xfrm>
            <a:custGeom>
              <a:avLst/>
              <a:gdLst/>
              <a:ahLst/>
              <a:cxnLst/>
              <a:rect l="l" t="t" r="r" b="b"/>
              <a:pathLst>
                <a:path w="973454" h="376555">
                  <a:moveTo>
                    <a:pt x="0" y="0"/>
                  </a:moveTo>
                  <a:lnTo>
                    <a:pt x="0" y="376427"/>
                  </a:lnTo>
                  <a:lnTo>
                    <a:pt x="973074" y="376427"/>
                  </a:lnTo>
                  <a:lnTo>
                    <a:pt x="973074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092777" y="1874647"/>
            <a:ext cx="9347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23528" y="5240468"/>
            <a:ext cx="4108036" cy="1615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123462" y="1117792"/>
            <a:ext cx="4544538" cy="3303986"/>
            <a:chOff x="4599461" y="1117791"/>
            <a:chExt cx="4544538" cy="3303986"/>
          </a:xfrm>
        </p:grpSpPr>
        <p:sp>
          <p:nvSpPr>
            <p:cNvPr id="20" name="object 20"/>
            <p:cNvSpPr/>
            <p:nvPr/>
          </p:nvSpPr>
          <p:spPr>
            <a:xfrm>
              <a:off x="4626674" y="2813161"/>
              <a:ext cx="4517325" cy="16086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599461" y="1117791"/>
              <a:ext cx="4480787" cy="14682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985631" y="4615527"/>
            <a:ext cx="4655391" cy="2171290"/>
            <a:chOff x="4486787" y="4656492"/>
            <a:chExt cx="4655391" cy="2171290"/>
          </a:xfrm>
        </p:grpSpPr>
        <p:sp>
          <p:nvSpPr>
            <p:cNvPr id="27" name="object 27"/>
            <p:cNvSpPr/>
            <p:nvPr/>
          </p:nvSpPr>
          <p:spPr>
            <a:xfrm>
              <a:off x="4626696" y="4656492"/>
              <a:ext cx="4386367" cy="784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486787" y="5694664"/>
              <a:ext cx="4581021" cy="11331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168723" y="5439723"/>
              <a:ext cx="973455" cy="375920"/>
            </a:xfrm>
            <a:custGeom>
              <a:avLst/>
              <a:gdLst/>
              <a:ahLst/>
              <a:cxnLst/>
              <a:rect l="l" t="t" r="r" b="b"/>
              <a:pathLst>
                <a:path w="973454" h="375920">
                  <a:moveTo>
                    <a:pt x="0" y="0"/>
                  </a:moveTo>
                  <a:lnTo>
                    <a:pt x="0" y="375665"/>
                  </a:lnTo>
                  <a:lnTo>
                    <a:pt x="973074" y="375665"/>
                  </a:lnTo>
                  <a:lnTo>
                    <a:pt x="973074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9779128" y="866520"/>
            <a:ext cx="805815" cy="2997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824349" y="5398758"/>
            <a:ext cx="91345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72A0D3-FD67-40FF-B124-63338F61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9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7274" y="291757"/>
            <a:ext cx="8930952" cy="986809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635" algn="ctr">
              <a:lnSpc>
                <a:spcPts val="3835"/>
              </a:lnSpc>
              <a:spcBef>
                <a:spcPts val="95"/>
              </a:spcBef>
            </a:pPr>
            <a:r>
              <a:rPr spc="-10" dirty="0"/>
              <a:t>Свойства арифметических</a:t>
            </a:r>
            <a:r>
              <a:rPr spc="-155" dirty="0"/>
              <a:t> </a:t>
            </a:r>
            <a:r>
              <a:rPr spc="-10" dirty="0"/>
              <a:t>действий</a:t>
            </a:r>
          </a:p>
          <a:p>
            <a:pPr marL="635" algn="ctr">
              <a:lnSpc>
                <a:spcPts val="3835"/>
              </a:lnSpc>
            </a:pPr>
            <a:r>
              <a:rPr spc="-5" dirty="0">
                <a:latin typeface="Times New Roman"/>
                <a:cs typeface="Times New Roman"/>
              </a:rPr>
              <a:t>(</a:t>
            </a:r>
            <a:r>
              <a:rPr i="1" spc="-5" dirty="0">
                <a:latin typeface="Times New Roman"/>
                <a:cs typeface="Times New Roman"/>
              </a:rPr>
              <a:t>a + b</a:t>
            </a:r>
            <a:r>
              <a:rPr spc="-5" dirty="0">
                <a:latin typeface="Times New Roman"/>
                <a:cs typeface="Times New Roman"/>
              </a:rPr>
              <a:t>)</a:t>
            </a:r>
            <a:r>
              <a:rPr i="1" spc="-5" dirty="0">
                <a:latin typeface="Times New Roman"/>
                <a:cs typeface="Times New Roman"/>
              </a:rPr>
              <a:t>c </a:t>
            </a:r>
            <a:r>
              <a:rPr spc="-5" dirty="0">
                <a:latin typeface="Times New Roman"/>
                <a:cs typeface="Times New Roman"/>
              </a:rPr>
              <a:t>= </a:t>
            </a:r>
            <a:r>
              <a:rPr i="1" spc="-5" dirty="0">
                <a:latin typeface="Times New Roman"/>
                <a:cs typeface="Times New Roman"/>
              </a:rPr>
              <a:t>ac +</a:t>
            </a:r>
            <a:r>
              <a:rPr i="1" spc="15" dirty="0">
                <a:latin typeface="Times New Roman"/>
                <a:cs typeface="Times New Roman"/>
              </a:rPr>
              <a:t> </a:t>
            </a:r>
            <a:r>
              <a:rPr i="1" spc="-5" dirty="0">
                <a:latin typeface="Times New Roman"/>
                <a:cs typeface="Times New Roman"/>
              </a:rPr>
              <a:t>bc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200985" y="1611948"/>
            <a:ext cx="7232015" cy="1250315"/>
            <a:chOff x="1676984" y="1611947"/>
            <a:chExt cx="7232015" cy="1250315"/>
          </a:xfrm>
        </p:grpSpPr>
        <p:sp>
          <p:nvSpPr>
            <p:cNvPr id="4" name="object 4"/>
            <p:cNvSpPr/>
            <p:nvPr/>
          </p:nvSpPr>
          <p:spPr>
            <a:xfrm>
              <a:off x="1816909" y="1776794"/>
              <a:ext cx="7001911" cy="10077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684921" y="1619885"/>
              <a:ext cx="7216140" cy="1234440"/>
            </a:xfrm>
            <a:custGeom>
              <a:avLst/>
              <a:gdLst/>
              <a:ahLst/>
              <a:cxnLst/>
              <a:rect l="l" t="t" r="r" b="b"/>
              <a:pathLst>
                <a:path w="7216140" h="1234439">
                  <a:moveTo>
                    <a:pt x="0" y="1234440"/>
                  </a:moveTo>
                  <a:lnTo>
                    <a:pt x="0" y="0"/>
                  </a:lnTo>
                  <a:lnTo>
                    <a:pt x="7216140" y="0"/>
                  </a:lnTo>
                  <a:lnTo>
                    <a:pt x="7216140" y="1234439"/>
                  </a:lnTo>
                  <a:lnTo>
                    <a:pt x="0" y="1234440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777057" y="2979737"/>
            <a:ext cx="4500245" cy="3703320"/>
            <a:chOff x="2253056" y="2979737"/>
            <a:chExt cx="4500245" cy="3703320"/>
          </a:xfrm>
        </p:grpSpPr>
        <p:sp>
          <p:nvSpPr>
            <p:cNvPr id="7" name="object 7"/>
            <p:cNvSpPr/>
            <p:nvPr/>
          </p:nvSpPr>
          <p:spPr>
            <a:xfrm>
              <a:off x="2380596" y="3025349"/>
              <a:ext cx="4296065" cy="25546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260993" y="2987675"/>
              <a:ext cx="4484370" cy="2670175"/>
            </a:xfrm>
            <a:custGeom>
              <a:avLst/>
              <a:gdLst/>
              <a:ahLst/>
              <a:cxnLst/>
              <a:rect l="l" t="t" r="r" b="b"/>
              <a:pathLst>
                <a:path w="4484370" h="2670175">
                  <a:moveTo>
                    <a:pt x="0" y="2670048"/>
                  </a:moveTo>
                  <a:lnTo>
                    <a:pt x="0" y="0"/>
                  </a:lnTo>
                  <a:lnTo>
                    <a:pt x="4484370" y="0"/>
                  </a:lnTo>
                  <a:lnTo>
                    <a:pt x="4484370" y="2670048"/>
                  </a:lnTo>
                  <a:lnTo>
                    <a:pt x="0" y="2670048"/>
                  </a:lnTo>
                  <a:close/>
                </a:path>
              </a:pathLst>
            </a:custGeom>
            <a:ln w="15875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268613" y="5644769"/>
              <a:ext cx="4462271" cy="10226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260993" y="5637148"/>
              <a:ext cx="4478020" cy="1038225"/>
            </a:xfrm>
            <a:custGeom>
              <a:avLst/>
              <a:gdLst/>
              <a:ahLst/>
              <a:cxnLst/>
              <a:rect l="l" t="t" r="r" b="b"/>
              <a:pathLst>
                <a:path w="4478020" h="1038225">
                  <a:moveTo>
                    <a:pt x="0" y="1037844"/>
                  </a:moveTo>
                  <a:lnTo>
                    <a:pt x="0" y="0"/>
                  </a:lnTo>
                  <a:lnTo>
                    <a:pt x="4477511" y="0"/>
                  </a:lnTo>
                  <a:lnTo>
                    <a:pt x="4477511" y="1037844"/>
                  </a:lnTo>
                  <a:lnTo>
                    <a:pt x="0" y="1037844"/>
                  </a:lnTo>
                  <a:close/>
                </a:path>
              </a:pathLst>
            </a:custGeom>
            <a:ln w="15875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679130" y="3994087"/>
            <a:ext cx="1679575" cy="2682875"/>
            <a:chOff x="7155129" y="3994086"/>
            <a:chExt cx="1679575" cy="2682875"/>
          </a:xfrm>
        </p:grpSpPr>
        <p:sp>
          <p:nvSpPr>
            <p:cNvPr id="12" name="object 12"/>
            <p:cNvSpPr/>
            <p:nvPr/>
          </p:nvSpPr>
          <p:spPr>
            <a:xfrm>
              <a:off x="7164450" y="4003421"/>
              <a:ext cx="1651839" cy="26639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159891" y="3998848"/>
              <a:ext cx="1670050" cy="2673350"/>
            </a:xfrm>
            <a:custGeom>
              <a:avLst/>
              <a:gdLst/>
              <a:ahLst/>
              <a:cxnLst/>
              <a:rect l="l" t="t" r="r" b="b"/>
              <a:pathLst>
                <a:path w="1670050" h="2673350">
                  <a:moveTo>
                    <a:pt x="0" y="2673096"/>
                  </a:moveTo>
                  <a:lnTo>
                    <a:pt x="0" y="0"/>
                  </a:lnTo>
                  <a:lnTo>
                    <a:pt x="1669542" y="0"/>
                  </a:lnTo>
                  <a:lnTo>
                    <a:pt x="1669542" y="2673096"/>
                  </a:lnTo>
                  <a:lnTo>
                    <a:pt x="0" y="2673096"/>
                  </a:lnTo>
                  <a:close/>
                </a:path>
              </a:pathLst>
            </a:custGeom>
            <a:ln w="9525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586306" y="1682813"/>
            <a:ext cx="1480820" cy="1905000"/>
            <a:chOff x="62306" y="1682813"/>
            <a:chExt cx="1480820" cy="1905000"/>
          </a:xfrm>
        </p:grpSpPr>
        <p:sp>
          <p:nvSpPr>
            <p:cNvPr id="15" name="object 15"/>
            <p:cNvSpPr/>
            <p:nvPr/>
          </p:nvSpPr>
          <p:spPr>
            <a:xfrm>
              <a:off x="77863" y="1698371"/>
              <a:ext cx="1449324" cy="18737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0243" y="1690751"/>
              <a:ext cx="1464945" cy="1889125"/>
            </a:xfrm>
            <a:custGeom>
              <a:avLst/>
              <a:gdLst/>
              <a:ahLst/>
              <a:cxnLst/>
              <a:rect l="l" t="t" r="r" b="b"/>
              <a:pathLst>
                <a:path w="1464945" h="1889125">
                  <a:moveTo>
                    <a:pt x="0" y="1888998"/>
                  </a:moveTo>
                  <a:lnTo>
                    <a:pt x="0" y="0"/>
                  </a:lnTo>
                  <a:lnTo>
                    <a:pt x="1464563" y="0"/>
                  </a:lnTo>
                  <a:lnTo>
                    <a:pt x="1464564" y="1888998"/>
                  </a:lnTo>
                  <a:lnTo>
                    <a:pt x="0" y="1888998"/>
                  </a:lnTo>
                  <a:close/>
                </a:path>
              </a:pathLst>
            </a:custGeom>
            <a:ln w="15874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7DEB2D9D-5A13-463F-A9AA-4B6F1D5D3C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algn="l"/>
            <a:fld id="{B6F15528-21DE-4FAA-801E-634DDDAF4B2B}" type="slidenum">
              <a:rPr lang="ru-RU" smtClean="0">
                <a:solidFill>
                  <a:srgbClr val="FF0000"/>
                </a:solidFill>
              </a:rPr>
              <a:pPr algn="l"/>
              <a:t>17</a:t>
            </a:fld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302514" y="2323295"/>
            <a:ext cx="4326989" cy="561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24140" y="1833752"/>
            <a:ext cx="9074687" cy="2566956"/>
            <a:chOff x="139" y="1833752"/>
            <a:chExt cx="9074687" cy="2566956"/>
          </a:xfrm>
        </p:grpSpPr>
        <p:sp>
          <p:nvSpPr>
            <p:cNvPr id="6" name="object 6"/>
            <p:cNvSpPr/>
            <p:nvPr/>
          </p:nvSpPr>
          <p:spPr>
            <a:xfrm>
              <a:off x="4755349" y="3204669"/>
              <a:ext cx="4319477" cy="74744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39" y="1833752"/>
              <a:ext cx="4573623" cy="25669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869746" y="396548"/>
            <a:ext cx="8580803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Свойства арифметических</a:t>
            </a:r>
            <a:r>
              <a:rPr spc="25" dirty="0"/>
              <a:t> </a:t>
            </a:r>
            <a:r>
              <a:rPr spc="-10" dirty="0"/>
              <a:t>действий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480944" y="1698370"/>
            <a:ext cx="1023619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88014" y="1267078"/>
            <a:ext cx="10242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524140" y="4722749"/>
            <a:ext cx="9081727" cy="1979482"/>
            <a:chOff x="139" y="4722748"/>
            <a:chExt cx="9081727" cy="1979482"/>
          </a:xfrm>
        </p:grpSpPr>
        <p:sp>
          <p:nvSpPr>
            <p:cNvPr id="15" name="object 15"/>
            <p:cNvSpPr/>
            <p:nvPr/>
          </p:nvSpPr>
          <p:spPr>
            <a:xfrm>
              <a:off x="139" y="4784072"/>
              <a:ext cx="4469718" cy="18817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679272" y="4722748"/>
              <a:ext cx="4402594" cy="197948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728072" y="4179696"/>
            <a:ext cx="855344" cy="2997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C909992-CB5D-4CA7-B972-8A28B0740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11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57702" y="489330"/>
            <a:ext cx="67779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Выделение равных</a:t>
            </a:r>
            <a:r>
              <a:rPr kumimoji="0" sz="3200" b="1" i="0" u="none" strike="noStrike" kern="1200" cap="none" spc="10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компонентов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16630" y="1682813"/>
            <a:ext cx="5576570" cy="1828800"/>
            <a:chOff x="1892630" y="1682813"/>
            <a:chExt cx="5576570" cy="1828800"/>
          </a:xfrm>
        </p:grpSpPr>
        <p:sp>
          <p:nvSpPr>
            <p:cNvPr id="4" name="object 4"/>
            <p:cNvSpPr/>
            <p:nvPr/>
          </p:nvSpPr>
          <p:spPr>
            <a:xfrm>
              <a:off x="2034531" y="1880935"/>
              <a:ext cx="5320463" cy="14464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900567" y="1690751"/>
              <a:ext cx="5560695" cy="1812925"/>
            </a:xfrm>
            <a:custGeom>
              <a:avLst/>
              <a:gdLst/>
              <a:ahLst/>
              <a:cxnLst/>
              <a:rect l="l" t="t" r="r" b="b"/>
              <a:pathLst>
                <a:path w="5560695" h="1812925">
                  <a:moveTo>
                    <a:pt x="0" y="1812798"/>
                  </a:moveTo>
                  <a:lnTo>
                    <a:pt x="0" y="0"/>
                  </a:lnTo>
                  <a:lnTo>
                    <a:pt x="5560314" y="0"/>
                  </a:lnTo>
                  <a:lnTo>
                    <a:pt x="5560314" y="1812797"/>
                  </a:lnTo>
                  <a:lnTo>
                    <a:pt x="0" y="1812798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416631" y="3843845"/>
            <a:ext cx="5574665" cy="2510790"/>
            <a:chOff x="1892630" y="3843845"/>
            <a:chExt cx="5574665" cy="2510790"/>
          </a:xfrm>
        </p:grpSpPr>
        <p:sp>
          <p:nvSpPr>
            <p:cNvPr id="7" name="object 7"/>
            <p:cNvSpPr/>
            <p:nvPr/>
          </p:nvSpPr>
          <p:spPr>
            <a:xfrm>
              <a:off x="2051247" y="4073979"/>
              <a:ext cx="5364725" cy="22292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900567" y="3851783"/>
              <a:ext cx="5558790" cy="2494915"/>
            </a:xfrm>
            <a:custGeom>
              <a:avLst/>
              <a:gdLst/>
              <a:ahLst/>
              <a:cxnLst/>
              <a:rect l="l" t="t" r="r" b="b"/>
              <a:pathLst>
                <a:path w="5558790" h="2494915">
                  <a:moveTo>
                    <a:pt x="0" y="2494788"/>
                  </a:moveTo>
                  <a:lnTo>
                    <a:pt x="0" y="0"/>
                  </a:lnTo>
                  <a:lnTo>
                    <a:pt x="5558789" y="0"/>
                  </a:lnTo>
                  <a:lnTo>
                    <a:pt x="5558789" y="2494788"/>
                  </a:lnTo>
                  <a:lnTo>
                    <a:pt x="0" y="2494788"/>
                  </a:lnTo>
                  <a:close/>
                </a:path>
              </a:pathLst>
            </a:custGeom>
            <a:ln w="15875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120518" y="1626743"/>
            <a:ext cx="1023619" cy="321883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C04DDBA-C733-4B1E-9BB6-E41A80696C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algn="l"/>
            <a:fld id="{B6F15528-21DE-4FAA-801E-634DDDAF4B2B}" type="slidenum">
              <a:rPr lang="ru-RU" smtClean="0">
                <a:solidFill>
                  <a:srgbClr val="FF0000"/>
                </a:solidFill>
              </a:rPr>
              <a:pPr algn="l"/>
              <a:t>19</a:t>
            </a:fld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188640"/>
            <a:ext cx="7721600" cy="968384"/>
          </a:xfrm>
        </p:spPr>
        <p:txBody>
          <a:bodyPr>
            <a:normAutofit/>
          </a:bodyPr>
          <a:lstStyle/>
          <a:p>
            <a:r>
              <a:rPr lang="ru-RU" sz="4800" dirty="0"/>
              <a:t>Мозг ленив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627" y="1556792"/>
            <a:ext cx="5400600" cy="485604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679" y="1556792"/>
            <a:ext cx="1895797" cy="1322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3868" t="9105" r="14857" b="10041"/>
          <a:stretch/>
        </p:blipFill>
        <p:spPr>
          <a:xfrm>
            <a:off x="7798022" y="240389"/>
            <a:ext cx="4008412" cy="31886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8D7708-BDFB-4592-9DB6-7CAC957BF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629" y="3751325"/>
            <a:ext cx="5738805" cy="26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3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9576" y="302803"/>
            <a:ext cx="8656319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/>
              <a:t>Прием дополнения до круглых чисел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59281" y="5788469"/>
            <a:ext cx="8672195" cy="935990"/>
            <a:chOff x="235280" y="5788469"/>
            <a:chExt cx="8672195" cy="935990"/>
          </a:xfrm>
        </p:grpSpPr>
        <p:sp>
          <p:nvSpPr>
            <p:cNvPr id="4" name="object 4"/>
            <p:cNvSpPr/>
            <p:nvPr/>
          </p:nvSpPr>
          <p:spPr>
            <a:xfrm>
              <a:off x="300121" y="5935589"/>
              <a:ext cx="8526084" cy="6907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3217" y="5796407"/>
              <a:ext cx="8656320" cy="920115"/>
            </a:xfrm>
            <a:custGeom>
              <a:avLst/>
              <a:gdLst/>
              <a:ahLst/>
              <a:cxnLst/>
              <a:rect l="l" t="t" r="r" b="b"/>
              <a:pathLst>
                <a:path w="8656320" h="920115">
                  <a:moveTo>
                    <a:pt x="0" y="919734"/>
                  </a:moveTo>
                  <a:lnTo>
                    <a:pt x="0" y="0"/>
                  </a:lnTo>
                  <a:lnTo>
                    <a:pt x="8656319" y="0"/>
                  </a:lnTo>
                  <a:lnTo>
                    <a:pt x="8656319" y="919734"/>
                  </a:lnTo>
                  <a:lnTo>
                    <a:pt x="0" y="919734"/>
                  </a:lnTo>
                  <a:close/>
                </a:path>
              </a:pathLst>
            </a:custGeom>
            <a:ln w="15874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409316" y="5298821"/>
            <a:ext cx="10242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408504" y="1035114"/>
            <a:ext cx="6871970" cy="4289425"/>
            <a:chOff x="884504" y="1035113"/>
            <a:chExt cx="6871970" cy="4289425"/>
          </a:xfrm>
        </p:grpSpPr>
        <p:sp>
          <p:nvSpPr>
            <p:cNvPr id="8" name="object 8"/>
            <p:cNvSpPr/>
            <p:nvPr/>
          </p:nvSpPr>
          <p:spPr>
            <a:xfrm>
              <a:off x="1619389" y="1107832"/>
              <a:ext cx="5448675" cy="18291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611769" y="1043050"/>
              <a:ext cx="5549900" cy="1968500"/>
            </a:xfrm>
            <a:custGeom>
              <a:avLst/>
              <a:gdLst/>
              <a:ahLst/>
              <a:cxnLst/>
              <a:rect l="l" t="t" r="r" b="b"/>
              <a:pathLst>
                <a:path w="5549900" h="1968500">
                  <a:moveTo>
                    <a:pt x="0" y="1968246"/>
                  </a:moveTo>
                  <a:lnTo>
                    <a:pt x="0" y="0"/>
                  </a:lnTo>
                  <a:lnTo>
                    <a:pt x="5549646" y="0"/>
                  </a:lnTo>
                  <a:lnTo>
                    <a:pt x="5549646" y="1968245"/>
                  </a:lnTo>
                  <a:lnTo>
                    <a:pt x="0" y="1968246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30874" y="3182479"/>
              <a:ext cx="6786551" cy="20800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92441" y="3059302"/>
              <a:ext cx="6856095" cy="2257425"/>
            </a:xfrm>
            <a:custGeom>
              <a:avLst/>
              <a:gdLst/>
              <a:ahLst/>
              <a:cxnLst/>
              <a:rect l="l" t="t" r="r" b="b"/>
              <a:pathLst>
                <a:path w="6856095" h="2257425">
                  <a:moveTo>
                    <a:pt x="0" y="2257044"/>
                  </a:moveTo>
                  <a:lnTo>
                    <a:pt x="0" y="0"/>
                  </a:lnTo>
                  <a:lnTo>
                    <a:pt x="6855713" y="0"/>
                  </a:lnTo>
                  <a:lnTo>
                    <a:pt x="6855713" y="2257044"/>
                  </a:lnTo>
                  <a:lnTo>
                    <a:pt x="0" y="2257044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833243" y="1050670"/>
            <a:ext cx="1079500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6BA88F4E-D781-49C5-AC57-ECF897E86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53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03210" y="5587619"/>
            <a:ext cx="973455" cy="322524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985339" y="2188020"/>
            <a:ext cx="6798945" cy="3000375"/>
            <a:chOff x="1461338" y="2188019"/>
            <a:chExt cx="6798945" cy="3000375"/>
          </a:xfrm>
        </p:grpSpPr>
        <p:sp>
          <p:nvSpPr>
            <p:cNvPr id="4" name="object 4"/>
            <p:cNvSpPr/>
            <p:nvPr/>
          </p:nvSpPr>
          <p:spPr>
            <a:xfrm>
              <a:off x="1476895" y="2357337"/>
              <a:ext cx="6637181" cy="27203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469275" y="2195957"/>
              <a:ext cx="6783070" cy="2984500"/>
            </a:xfrm>
            <a:custGeom>
              <a:avLst/>
              <a:gdLst/>
              <a:ahLst/>
              <a:cxnLst/>
              <a:rect l="l" t="t" r="r" b="b"/>
              <a:pathLst>
                <a:path w="6783070" h="2984500">
                  <a:moveTo>
                    <a:pt x="0" y="2983992"/>
                  </a:moveTo>
                  <a:lnTo>
                    <a:pt x="0" y="0"/>
                  </a:lnTo>
                  <a:lnTo>
                    <a:pt x="6782561" y="0"/>
                  </a:lnTo>
                  <a:lnTo>
                    <a:pt x="6782561" y="2983991"/>
                  </a:lnTo>
                  <a:lnTo>
                    <a:pt x="0" y="2983992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847990" y="1339470"/>
            <a:ext cx="973455" cy="321883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85338" y="5428044"/>
            <a:ext cx="6839598" cy="933845"/>
            <a:chOff x="1461338" y="5428043"/>
            <a:chExt cx="6727190" cy="771525"/>
          </a:xfrm>
        </p:grpSpPr>
        <p:sp>
          <p:nvSpPr>
            <p:cNvPr id="8" name="object 8"/>
            <p:cNvSpPr/>
            <p:nvPr/>
          </p:nvSpPr>
          <p:spPr>
            <a:xfrm>
              <a:off x="1554752" y="5550692"/>
              <a:ext cx="6530247" cy="5938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69275" y="5435980"/>
              <a:ext cx="6711315" cy="755650"/>
            </a:xfrm>
            <a:custGeom>
              <a:avLst/>
              <a:gdLst/>
              <a:ahLst/>
              <a:cxnLst/>
              <a:rect l="l" t="t" r="r" b="b"/>
              <a:pathLst>
                <a:path w="6711315" h="755650">
                  <a:moveTo>
                    <a:pt x="0" y="755142"/>
                  </a:moveTo>
                  <a:lnTo>
                    <a:pt x="0" y="0"/>
                  </a:lnTo>
                  <a:lnTo>
                    <a:pt x="6710933" y="0"/>
                  </a:lnTo>
                  <a:lnTo>
                    <a:pt x="6710933" y="755142"/>
                  </a:lnTo>
                  <a:lnTo>
                    <a:pt x="0" y="755142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985339" y="1138745"/>
            <a:ext cx="6798945" cy="821690"/>
            <a:chOff x="1461338" y="1138745"/>
            <a:chExt cx="6798945" cy="821690"/>
          </a:xfrm>
        </p:grpSpPr>
        <p:sp>
          <p:nvSpPr>
            <p:cNvPr id="11" name="object 11"/>
            <p:cNvSpPr/>
            <p:nvPr/>
          </p:nvSpPr>
          <p:spPr>
            <a:xfrm>
              <a:off x="1572886" y="1286002"/>
              <a:ext cx="6539344" cy="57468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469275" y="1146683"/>
              <a:ext cx="6783070" cy="805815"/>
            </a:xfrm>
            <a:custGeom>
              <a:avLst/>
              <a:gdLst/>
              <a:ahLst/>
              <a:cxnLst/>
              <a:rect l="l" t="t" r="r" b="b"/>
              <a:pathLst>
                <a:path w="6783070" h="805814">
                  <a:moveTo>
                    <a:pt x="0" y="805434"/>
                  </a:moveTo>
                  <a:lnTo>
                    <a:pt x="0" y="0"/>
                  </a:lnTo>
                  <a:lnTo>
                    <a:pt x="6782561" y="0"/>
                  </a:lnTo>
                  <a:lnTo>
                    <a:pt x="6782561" y="805433"/>
                  </a:lnTo>
                  <a:lnTo>
                    <a:pt x="0" y="805434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063929" y="240376"/>
            <a:ext cx="8641763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/>
              <a:t>Прием дополнения до круглых чисел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30C654C3-ED40-4385-80B7-AFD9841F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1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6709" y="271863"/>
            <a:ext cx="6112330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/>
              <a:t>Прием </a:t>
            </a:r>
            <a:r>
              <a:rPr spc="-10" dirty="0"/>
              <a:t>сложения</a:t>
            </a:r>
            <a:r>
              <a:rPr spc="-40" dirty="0"/>
              <a:t> </a:t>
            </a:r>
            <a:r>
              <a:rPr spc="-10" dirty="0"/>
              <a:t>Гаусса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992690" y="819467"/>
            <a:ext cx="4783455" cy="3183890"/>
            <a:chOff x="2468689" y="819467"/>
            <a:chExt cx="4783455" cy="3183890"/>
          </a:xfrm>
        </p:grpSpPr>
        <p:sp>
          <p:nvSpPr>
            <p:cNvPr id="4" name="object 4"/>
            <p:cNvSpPr/>
            <p:nvPr/>
          </p:nvSpPr>
          <p:spPr>
            <a:xfrm>
              <a:off x="2484259" y="917982"/>
              <a:ext cx="4718660" cy="30528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76626" y="827405"/>
              <a:ext cx="4767580" cy="3168015"/>
            </a:xfrm>
            <a:custGeom>
              <a:avLst/>
              <a:gdLst/>
              <a:ahLst/>
              <a:cxnLst/>
              <a:rect l="l" t="t" r="r" b="b"/>
              <a:pathLst>
                <a:path w="4767580" h="3168015">
                  <a:moveTo>
                    <a:pt x="0" y="3167634"/>
                  </a:moveTo>
                  <a:lnTo>
                    <a:pt x="0" y="0"/>
                  </a:lnTo>
                  <a:lnTo>
                    <a:pt x="4767072" y="0"/>
                  </a:lnTo>
                  <a:lnTo>
                    <a:pt x="4767072" y="3167633"/>
                  </a:lnTo>
                  <a:lnTo>
                    <a:pt x="0" y="3167634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904097" y="906652"/>
            <a:ext cx="10242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56503" y="4552923"/>
            <a:ext cx="9078994" cy="2050049"/>
            <a:chOff x="32502" y="4552922"/>
            <a:chExt cx="9078994" cy="2050049"/>
          </a:xfrm>
        </p:grpSpPr>
        <p:sp>
          <p:nvSpPr>
            <p:cNvPr id="8" name="object 8"/>
            <p:cNvSpPr/>
            <p:nvPr/>
          </p:nvSpPr>
          <p:spPr>
            <a:xfrm>
              <a:off x="32502" y="4552922"/>
              <a:ext cx="4137966" cy="203321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355287" y="4561605"/>
              <a:ext cx="4756209" cy="20413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583570" y="4075048"/>
            <a:ext cx="1023619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80944" y="4075048"/>
            <a:ext cx="1023619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7081B2-3B66-4456-8C37-942E34FB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0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8087" y="182076"/>
            <a:ext cx="7880152" cy="5668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spc="-5" dirty="0"/>
              <a:t>Прием сложения</a:t>
            </a:r>
            <a:r>
              <a:rPr sz="3600" spc="-55" dirty="0"/>
              <a:t> </a:t>
            </a:r>
            <a:r>
              <a:rPr sz="3600" spc="-10" dirty="0"/>
              <a:t>Гаусса</a:t>
            </a:r>
            <a:endParaRPr sz="36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524140" y="906653"/>
            <a:ext cx="9143860" cy="5949695"/>
            <a:chOff x="139" y="906652"/>
            <a:chExt cx="9143860" cy="5949695"/>
          </a:xfrm>
        </p:grpSpPr>
        <p:sp>
          <p:nvSpPr>
            <p:cNvPr id="4" name="object 4"/>
            <p:cNvSpPr/>
            <p:nvPr/>
          </p:nvSpPr>
          <p:spPr>
            <a:xfrm>
              <a:off x="58989" y="1447072"/>
              <a:ext cx="4733168" cy="17268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4239" y="4003420"/>
              <a:ext cx="4739923" cy="1861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010286" y="998852"/>
              <a:ext cx="4019416" cy="362864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067695" y="4792852"/>
              <a:ext cx="5076304" cy="2063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39" y="906652"/>
              <a:ext cx="3200400" cy="457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75288" y="906652"/>
            <a:ext cx="10242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03660" y="3498977"/>
            <a:ext cx="10242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312C34-DA70-4F41-862C-DBAA9DD2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90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63274" y="1233304"/>
            <a:ext cx="4398624" cy="469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24724" y="2046605"/>
            <a:ext cx="9043531" cy="4810125"/>
            <a:chOff x="100723" y="2046605"/>
            <a:chExt cx="9043531" cy="4810125"/>
          </a:xfrm>
        </p:grpSpPr>
        <p:sp>
          <p:nvSpPr>
            <p:cNvPr id="6" name="object 6"/>
            <p:cNvSpPr/>
            <p:nvPr/>
          </p:nvSpPr>
          <p:spPr>
            <a:xfrm>
              <a:off x="239627" y="2168536"/>
              <a:ext cx="4210990" cy="244420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635933" y="2046605"/>
              <a:ext cx="4465537" cy="8512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08343" y="4722749"/>
              <a:ext cx="1371600" cy="17731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0723" y="4715129"/>
              <a:ext cx="1386840" cy="1788795"/>
            </a:xfrm>
            <a:custGeom>
              <a:avLst/>
              <a:gdLst/>
              <a:ahLst/>
              <a:cxnLst/>
              <a:rect l="l" t="t" r="r" b="b"/>
              <a:pathLst>
                <a:path w="1386840" h="1788795">
                  <a:moveTo>
                    <a:pt x="0" y="1788414"/>
                  </a:moveTo>
                  <a:lnTo>
                    <a:pt x="0" y="0"/>
                  </a:lnTo>
                  <a:lnTo>
                    <a:pt x="1386840" y="0"/>
                  </a:lnTo>
                  <a:lnTo>
                    <a:pt x="1386840" y="1788414"/>
                  </a:lnTo>
                  <a:lnTo>
                    <a:pt x="0" y="1788414"/>
                  </a:lnTo>
                  <a:close/>
                </a:path>
              </a:pathLst>
            </a:custGeom>
            <a:ln w="15874"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26909" y="5083175"/>
              <a:ext cx="1227582" cy="177317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19289" y="5075555"/>
              <a:ext cx="1243330" cy="1781175"/>
            </a:xfrm>
            <a:custGeom>
              <a:avLst/>
              <a:gdLst/>
              <a:ahLst/>
              <a:cxnLst/>
              <a:rect l="l" t="t" r="r" b="b"/>
              <a:pathLst>
                <a:path w="1243330" h="1781175">
                  <a:moveTo>
                    <a:pt x="0" y="1780793"/>
                  </a:moveTo>
                  <a:lnTo>
                    <a:pt x="0" y="0"/>
                  </a:lnTo>
                  <a:lnTo>
                    <a:pt x="1242821" y="0"/>
                  </a:lnTo>
                  <a:lnTo>
                    <a:pt x="1242821" y="1780793"/>
                  </a:lnTo>
                </a:path>
              </a:pathLst>
            </a:custGeom>
            <a:ln w="15875"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248669" y="4840245"/>
              <a:ext cx="4831989" cy="1626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8119999" y="4219829"/>
              <a:ext cx="1024255" cy="375920"/>
            </a:xfrm>
            <a:custGeom>
              <a:avLst/>
              <a:gdLst/>
              <a:ahLst/>
              <a:cxnLst/>
              <a:rect l="l" t="t" r="r" b="b"/>
              <a:pathLst>
                <a:path w="1024254" h="375920">
                  <a:moveTo>
                    <a:pt x="0" y="0"/>
                  </a:moveTo>
                  <a:lnTo>
                    <a:pt x="0" y="375665"/>
                  </a:lnTo>
                  <a:lnTo>
                    <a:pt x="1024127" y="375665"/>
                  </a:lnTo>
                  <a:lnTo>
                    <a:pt x="1024127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184074" y="290407"/>
            <a:ext cx="6543998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/>
              <a:t>Прием </a:t>
            </a:r>
            <a:r>
              <a:rPr spc="-10" dirty="0"/>
              <a:t>сложения</a:t>
            </a:r>
            <a:r>
              <a:rPr spc="-40" dirty="0"/>
              <a:t> </a:t>
            </a:r>
            <a:r>
              <a:rPr spc="-10" dirty="0"/>
              <a:t>Гаусса</a:t>
            </a:r>
          </a:p>
        </p:txBody>
      </p:sp>
      <p:sp>
        <p:nvSpPr>
          <p:cNvPr id="19" name="object 19"/>
          <p:cNvSpPr/>
          <p:nvPr/>
        </p:nvSpPr>
        <p:spPr>
          <a:xfrm>
            <a:off x="6167206" y="1202627"/>
            <a:ext cx="4445522" cy="4885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32344" y="619379"/>
            <a:ext cx="1023619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728072" y="4251325"/>
            <a:ext cx="8553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640975" y="4715129"/>
            <a:ext cx="6937814" cy="2141601"/>
            <a:chOff x="2116975" y="4715128"/>
            <a:chExt cx="6937814" cy="2141601"/>
          </a:xfrm>
        </p:grpSpPr>
        <p:sp>
          <p:nvSpPr>
            <p:cNvPr id="24" name="object 24"/>
            <p:cNvSpPr/>
            <p:nvPr/>
          </p:nvSpPr>
          <p:spPr>
            <a:xfrm>
              <a:off x="4196856" y="5412435"/>
              <a:ext cx="4857933" cy="135468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124595" y="4722748"/>
              <a:ext cx="1243735" cy="16017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116975" y="4715128"/>
              <a:ext cx="1264285" cy="1617345"/>
            </a:xfrm>
            <a:custGeom>
              <a:avLst/>
              <a:gdLst/>
              <a:ahLst/>
              <a:cxnLst/>
              <a:rect l="l" t="t" r="r" b="b"/>
              <a:pathLst>
                <a:path w="1264285" h="1617345">
                  <a:moveTo>
                    <a:pt x="0" y="1616964"/>
                  </a:moveTo>
                  <a:lnTo>
                    <a:pt x="0" y="0"/>
                  </a:lnTo>
                  <a:lnTo>
                    <a:pt x="1264157" y="0"/>
                  </a:lnTo>
                  <a:lnTo>
                    <a:pt x="1264158" y="1616964"/>
                  </a:lnTo>
                  <a:lnTo>
                    <a:pt x="0" y="1616964"/>
                  </a:lnTo>
                  <a:close/>
                </a:path>
              </a:pathLst>
            </a:custGeom>
            <a:ln w="15875"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945269" y="5011546"/>
              <a:ext cx="1122425" cy="184480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940697" y="5006974"/>
              <a:ext cx="1131570" cy="1849755"/>
            </a:xfrm>
            <a:custGeom>
              <a:avLst/>
              <a:gdLst/>
              <a:ahLst/>
              <a:cxnLst/>
              <a:rect l="l" t="t" r="r" b="b"/>
              <a:pathLst>
                <a:path w="1131570" h="1849754">
                  <a:moveTo>
                    <a:pt x="0" y="1849374"/>
                  </a:moveTo>
                  <a:lnTo>
                    <a:pt x="0" y="0"/>
                  </a:lnTo>
                  <a:lnTo>
                    <a:pt x="1131569" y="0"/>
                  </a:lnTo>
                  <a:lnTo>
                    <a:pt x="1131570" y="1849374"/>
                  </a:lnTo>
                </a:path>
              </a:pathLst>
            </a:custGeom>
            <a:ln w="9525"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2C2D9CD-EF62-401A-8DAB-193A1AB57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95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32114" y="322453"/>
            <a:ext cx="75279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Прием умножения на 5, 25, 50, 125,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80133" y="1540319"/>
            <a:ext cx="6296025" cy="2994660"/>
            <a:chOff x="956132" y="1540319"/>
            <a:chExt cx="6296025" cy="2994660"/>
          </a:xfrm>
        </p:grpSpPr>
        <p:sp>
          <p:nvSpPr>
            <p:cNvPr id="4" name="object 4"/>
            <p:cNvSpPr/>
            <p:nvPr/>
          </p:nvSpPr>
          <p:spPr>
            <a:xfrm>
              <a:off x="1069401" y="1653572"/>
              <a:ext cx="6090692" cy="28114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64069" y="1548256"/>
              <a:ext cx="6280150" cy="2978785"/>
            </a:xfrm>
            <a:custGeom>
              <a:avLst/>
              <a:gdLst/>
              <a:ahLst/>
              <a:cxnLst/>
              <a:rect l="l" t="t" r="r" b="b"/>
              <a:pathLst>
                <a:path w="6280150" h="2978785">
                  <a:moveTo>
                    <a:pt x="0" y="2978658"/>
                  </a:moveTo>
                  <a:lnTo>
                    <a:pt x="0" y="0"/>
                  </a:lnTo>
                  <a:lnTo>
                    <a:pt x="6279642" y="0"/>
                  </a:lnTo>
                  <a:lnTo>
                    <a:pt x="6279642" y="2978657"/>
                  </a:lnTo>
                  <a:lnTo>
                    <a:pt x="0" y="2978658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191384" y="979043"/>
            <a:ext cx="1024255" cy="321883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416631" y="4851971"/>
            <a:ext cx="4774565" cy="1576070"/>
            <a:chOff x="1892630" y="4851971"/>
            <a:chExt cx="4774565" cy="1576070"/>
          </a:xfrm>
        </p:grpSpPr>
        <p:sp>
          <p:nvSpPr>
            <p:cNvPr id="8" name="object 8"/>
            <p:cNvSpPr/>
            <p:nvPr/>
          </p:nvSpPr>
          <p:spPr>
            <a:xfrm>
              <a:off x="1963344" y="4999921"/>
              <a:ext cx="4522824" cy="133495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900567" y="4859909"/>
              <a:ext cx="4758690" cy="1560195"/>
            </a:xfrm>
            <a:custGeom>
              <a:avLst/>
              <a:gdLst/>
              <a:ahLst/>
              <a:cxnLst/>
              <a:rect l="l" t="t" r="r" b="b"/>
              <a:pathLst>
                <a:path w="4758690" h="1560195">
                  <a:moveTo>
                    <a:pt x="0" y="1559814"/>
                  </a:moveTo>
                  <a:lnTo>
                    <a:pt x="0" y="0"/>
                  </a:lnTo>
                  <a:lnTo>
                    <a:pt x="4758689" y="0"/>
                  </a:lnTo>
                  <a:lnTo>
                    <a:pt x="4758689" y="1559814"/>
                  </a:lnTo>
                  <a:lnTo>
                    <a:pt x="0" y="1559814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AF8577E-BAD8-486A-9167-5E5D98350B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algn="l"/>
            <a:fld id="{B6F15528-21DE-4FAA-801E-634DDDAF4B2B}" type="slidenum">
              <a:rPr lang="ru-RU" smtClean="0">
                <a:solidFill>
                  <a:srgbClr val="FF0000"/>
                </a:solidFill>
              </a:rPr>
              <a:pPr algn="l"/>
              <a:t>25</a:t>
            </a:fld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6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25472" y="314071"/>
            <a:ext cx="69615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Прием деления на 5, 25, 50, 125,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80132" y="1395540"/>
            <a:ext cx="7237730" cy="2652395"/>
            <a:chOff x="956132" y="1395539"/>
            <a:chExt cx="7237730" cy="2652395"/>
          </a:xfrm>
        </p:grpSpPr>
        <p:sp>
          <p:nvSpPr>
            <p:cNvPr id="4" name="object 4"/>
            <p:cNvSpPr/>
            <p:nvPr/>
          </p:nvSpPr>
          <p:spPr>
            <a:xfrm>
              <a:off x="1046245" y="1496341"/>
              <a:ext cx="5996434" cy="24827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64069" y="1403477"/>
              <a:ext cx="6171565" cy="2636520"/>
            </a:xfrm>
            <a:custGeom>
              <a:avLst/>
              <a:gdLst/>
              <a:ahLst/>
              <a:cxnLst/>
              <a:rect l="l" t="t" r="r" b="b"/>
              <a:pathLst>
                <a:path w="6171565" h="2636520">
                  <a:moveTo>
                    <a:pt x="0" y="2636520"/>
                  </a:moveTo>
                  <a:lnTo>
                    <a:pt x="0" y="0"/>
                  </a:lnTo>
                  <a:lnTo>
                    <a:pt x="6171438" y="0"/>
                  </a:lnTo>
                  <a:lnTo>
                    <a:pt x="6171438" y="2636519"/>
                  </a:lnTo>
                  <a:lnTo>
                    <a:pt x="0" y="2636520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164450" y="1411097"/>
              <a:ext cx="1024255" cy="376555"/>
            </a:xfrm>
            <a:custGeom>
              <a:avLst/>
              <a:gdLst/>
              <a:ahLst/>
              <a:cxnLst/>
              <a:rect l="l" t="t" r="r" b="b"/>
              <a:pathLst>
                <a:path w="1024254" h="376555">
                  <a:moveTo>
                    <a:pt x="0" y="0"/>
                  </a:moveTo>
                  <a:lnTo>
                    <a:pt x="0" y="376428"/>
                  </a:lnTo>
                  <a:lnTo>
                    <a:pt x="1024127" y="376428"/>
                  </a:lnTo>
                  <a:lnTo>
                    <a:pt x="1024127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480132" y="4491546"/>
            <a:ext cx="6224270" cy="1530985"/>
            <a:chOff x="956132" y="4491545"/>
            <a:chExt cx="6224270" cy="1530985"/>
          </a:xfrm>
        </p:grpSpPr>
        <p:sp>
          <p:nvSpPr>
            <p:cNvPr id="8" name="object 8"/>
            <p:cNvSpPr/>
            <p:nvPr/>
          </p:nvSpPr>
          <p:spPr>
            <a:xfrm>
              <a:off x="1013961" y="4570467"/>
              <a:ext cx="5949712" cy="13623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64069" y="4499483"/>
              <a:ext cx="6208395" cy="1515110"/>
            </a:xfrm>
            <a:custGeom>
              <a:avLst/>
              <a:gdLst/>
              <a:ahLst/>
              <a:cxnLst/>
              <a:rect l="l" t="t" r="r" b="b"/>
              <a:pathLst>
                <a:path w="6208395" h="1515110">
                  <a:moveTo>
                    <a:pt x="0" y="1514856"/>
                  </a:moveTo>
                  <a:lnTo>
                    <a:pt x="0" y="0"/>
                  </a:lnTo>
                  <a:lnTo>
                    <a:pt x="6208013" y="0"/>
                  </a:lnTo>
                  <a:lnTo>
                    <a:pt x="6208013" y="1514856"/>
                  </a:lnTo>
                  <a:lnTo>
                    <a:pt x="0" y="1514856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667446" y="1442593"/>
            <a:ext cx="1040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40647A58-C78B-4C52-974A-BB3A21636EB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algn="l"/>
            <a:fld id="{B6F15528-21DE-4FAA-801E-634DDDAF4B2B}" type="slidenum">
              <a:rPr lang="ru-RU" smtClean="0">
                <a:solidFill>
                  <a:srgbClr val="FF0000"/>
                </a:solidFill>
              </a:rPr>
              <a:pPr algn="l"/>
              <a:t>26</a:t>
            </a:fld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4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1544" y="219558"/>
            <a:ext cx="9146976" cy="843180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2451735" marR="5080" indent="-2439035">
              <a:spcBef>
                <a:spcPts val="95"/>
              </a:spcBef>
            </a:pPr>
            <a:r>
              <a:rPr spc="-10" dirty="0"/>
              <a:t>Правила возведения </a:t>
            </a:r>
            <a:r>
              <a:rPr spc="-5" dirty="0"/>
              <a:t>в </a:t>
            </a:r>
            <a:r>
              <a:rPr spc="-10" dirty="0"/>
              <a:t>квадрат </a:t>
            </a:r>
            <a:r>
              <a:rPr spc="-5" dirty="0"/>
              <a:t>чисел,  </a:t>
            </a:r>
            <a:r>
              <a:rPr spc="-10" dirty="0"/>
              <a:t>содержащих </a:t>
            </a:r>
            <a:r>
              <a:rPr spc="-5" dirty="0"/>
              <a:t>5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208605" y="1331532"/>
            <a:ext cx="5559425" cy="2032635"/>
            <a:chOff x="1684604" y="1331531"/>
            <a:chExt cx="5559425" cy="2032635"/>
          </a:xfrm>
        </p:grpSpPr>
        <p:sp>
          <p:nvSpPr>
            <p:cNvPr id="4" name="object 4"/>
            <p:cNvSpPr/>
            <p:nvPr/>
          </p:nvSpPr>
          <p:spPr>
            <a:xfrm>
              <a:off x="1705108" y="1477772"/>
              <a:ext cx="5343157" cy="14382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866521" y="3089895"/>
              <a:ext cx="5111181" cy="1997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692541" y="1339469"/>
              <a:ext cx="5543550" cy="2016760"/>
            </a:xfrm>
            <a:custGeom>
              <a:avLst/>
              <a:gdLst/>
              <a:ahLst/>
              <a:cxnLst/>
              <a:rect l="l" t="t" r="r" b="b"/>
              <a:pathLst>
                <a:path w="5543550" h="2016760">
                  <a:moveTo>
                    <a:pt x="0" y="0"/>
                  </a:moveTo>
                  <a:lnTo>
                    <a:pt x="0" y="2016252"/>
                  </a:lnTo>
                  <a:lnTo>
                    <a:pt x="5543550" y="2016252"/>
                  </a:lnTo>
                  <a:lnTo>
                    <a:pt x="5543550" y="0"/>
                  </a:lnTo>
                  <a:lnTo>
                    <a:pt x="0" y="0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200984" y="3483419"/>
            <a:ext cx="5527040" cy="821690"/>
            <a:chOff x="1676984" y="3483419"/>
            <a:chExt cx="5527040" cy="821690"/>
          </a:xfrm>
        </p:grpSpPr>
        <p:sp>
          <p:nvSpPr>
            <p:cNvPr id="8" name="object 8"/>
            <p:cNvSpPr/>
            <p:nvPr/>
          </p:nvSpPr>
          <p:spPr>
            <a:xfrm>
              <a:off x="1778260" y="3584660"/>
              <a:ext cx="5343154" cy="6283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684921" y="3491357"/>
              <a:ext cx="5511165" cy="805815"/>
            </a:xfrm>
            <a:custGeom>
              <a:avLst/>
              <a:gdLst/>
              <a:ahLst/>
              <a:cxnLst/>
              <a:rect l="l" t="t" r="r" b="b"/>
              <a:pathLst>
                <a:path w="5511165" h="805814">
                  <a:moveTo>
                    <a:pt x="0" y="805434"/>
                  </a:moveTo>
                  <a:lnTo>
                    <a:pt x="0" y="0"/>
                  </a:lnTo>
                  <a:lnTo>
                    <a:pt x="5510783" y="0"/>
                  </a:lnTo>
                  <a:lnTo>
                    <a:pt x="5510783" y="805434"/>
                  </a:lnTo>
                  <a:lnTo>
                    <a:pt x="0" y="805434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996067" y="4003421"/>
              <a:ext cx="504825" cy="0"/>
            </a:xfrm>
            <a:custGeom>
              <a:avLst/>
              <a:gdLst/>
              <a:ahLst/>
              <a:cxnLst/>
              <a:rect l="l" t="t" r="r" b="b"/>
              <a:pathLst>
                <a:path w="504825">
                  <a:moveTo>
                    <a:pt x="0" y="0"/>
                  </a:moveTo>
                  <a:lnTo>
                    <a:pt x="504444" y="0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996067" y="4219829"/>
              <a:ext cx="504825" cy="0"/>
            </a:xfrm>
            <a:custGeom>
              <a:avLst/>
              <a:gdLst/>
              <a:ahLst/>
              <a:cxnLst/>
              <a:rect l="l" t="t" r="r" b="b"/>
              <a:pathLst>
                <a:path w="504825">
                  <a:moveTo>
                    <a:pt x="0" y="0"/>
                  </a:moveTo>
                  <a:lnTo>
                    <a:pt x="504444" y="0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904097" y="1339470"/>
            <a:ext cx="973455" cy="321883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208922" y="4395851"/>
            <a:ext cx="5488940" cy="2460625"/>
            <a:chOff x="1684921" y="4395851"/>
            <a:chExt cx="5488940" cy="2460625"/>
          </a:xfrm>
        </p:grpSpPr>
        <p:sp>
          <p:nvSpPr>
            <p:cNvPr id="14" name="object 14"/>
            <p:cNvSpPr/>
            <p:nvPr/>
          </p:nvSpPr>
          <p:spPr>
            <a:xfrm>
              <a:off x="1769996" y="4515356"/>
              <a:ext cx="5309931" cy="23151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684921" y="4395851"/>
              <a:ext cx="5488940" cy="2460625"/>
            </a:xfrm>
            <a:custGeom>
              <a:avLst/>
              <a:gdLst/>
              <a:ahLst/>
              <a:cxnLst/>
              <a:rect l="l" t="t" r="r" b="b"/>
              <a:pathLst>
                <a:path w="5488940" h="2460625">
                  <a:moveTo>
                    <a:pt x="0" y="2460498"/>
                  </a:moveTo>
                  <a:lnTo>
                    <a:pt x="0" y="0"/>
                  </a:lnTo>
                  <a:lnTo>
                    <a:pt x="5488685" y="0"/>
                  </a:lnTo>
                  <a:lnTo>
                    <a:pt x="5488685" y="2460498"/>
                  </a:lnTo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833244" y="4435475"/>
            <a:ext cx="9734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C89193E9-C61D-4A86-A1E4-AE4070CFF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9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140" y="922941"/>
            <a:ext cx="9144115" cy="5781980"/>
            <a:chOff x="139" y="922941"/>
            <a:chExt cx="9144115" cy="5781980"/>
          </a:xfrm>
        </p:grpSpPr>
        <p:sp>
          <p:nvSpPr>
            <p:cNvPr id="3" name="object 3"/>
            <p:cNvSpPr/>
            <p:nvPr/>
          </p:nvSpPr>
          <p:spPr>
            <a:xfrm>
              <a:off x="4763687" y="3653088"/>
              <a:ext cx="4334689" cy="3902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716919" y="1800398"/>
              <a:ext cx="4348585" cy="16088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716919" y="922941"/>
              <a:ext cx="4374272" cy="6417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39" y="1436674"/>
              <a:ext cx="4621374" cy="14206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39" y="2832227"/>
              <a:ext cx="4643628" cy="24681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786875" y="5298820"/>
              <a:ext cx="4357124" cy="140610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8119999" y="5298820"/>
              <a:ext cx="1024255" cy="376555"/>
            </a:xfrm>
            <a:custGeom>
              <a:avLst/>
              <a:gdLst/>
              <a:ahLst/>
              <a:cxnLst/>
              <a:rect l="l" t="t" r="r" b="b"/>
              <a:pathLst>
                <a:path w="1024254" h="376554">
                  <a:moveTo>
                    <a:pt x="0" y="0"/>
                  </a:moveTo>
                  <a:lnTo>
                    <a:pt x="0" y="376427"/>
                  </a:lnTo>
                  <a:lnTo>
                    <a:pt x="1024127" y="376427"/>
                  </a:lnTo>
                  <a:lnTo>
                    <a:pt x="1024127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146113" y="124122"/>
            <a:ext cx="7413048" cy="504625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/>
              <a:t>Прием умножения на</a:t>
            </a:r>
            <a:r>
              <a:rPr spc="-60" dirty="0"/>
              <a:t> </a:t>
            </a:r>
            <a:r>
              <a:rPr spc="-10" dirty="0"/>
              <a:t>11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159642" y="906652"/>
            <a:ext cx="10242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728072" y="5330316"/>
            <a:ext cx="8553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643999" y="402971"/>
            <a:ext cx="1024255" cy="376555"/>
          </a:xfrm>
          <a:custGeom>
            <a:avLst/>
            <a:gdLst/>
            <a:ahLst/>
            <a:cxnLst/>
            <a:rect l="l" t="t" r="r" b="b"/>
            <a:pathLst>
              <a:path w="1024254" h="376555">
                <a:moveTo>
                  <a:pt x="0" y="0"/>
                </a:moveTo>
                <a:lnTo>
                  <a:pt x="0" y="376427"/>
                </a:lnTo>
                <a:lnTo>
                  <a:pt x="1024127" y="376427"/>
                </a:lnTo>
                <a:lnTo>
                  <a:pt x="1024127" y="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728072" y="434467"/>
            <a:ext cx="8553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sz="1800" b="1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471076" y="3132997"/>
            <a:ext cx="10308856" cy="3678037"/>
            <a:chOff x="138" y="3111636"/>
            <a:chExt cx="10308856" cy="3678037"/>
          </a:xfrm>
        </p:grpSpPr>
        <p:sp>
          <p:nvSpPr>
            <p:cNvPr id="23" name="object 23"/>
            <p:cNvSpPr/>
            <p:nvPr/>
          </p:nvSpPr>
          <p:spPr>
            <a:xfrm>
              <a:off x="138" y="5572208"/>
              <a:ext cx="4696691" cy="51434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52762" y="6275323"/>
              <a:ext cx="3800103" cy="51435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839939" y="4139873"/>
              <a:ext cx="4272540" cy="91220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9284739" y="3111636"/>
              <a:ext cx="1024255" cy="376555"/>
            </a:xfrm>
            <a:custGeom>
              <a:avLst/>
              <a:gdLst/>
              <a:ahLst/>
              <a:cxnLst/>
              <a:rect l="l" t="t" r="r" b="b"/>
              <a:pathLst>
                <a:path w="1024254" h="376554">
                  <a:moveTo>
                    <a:pt x="1024127" y="376427"/>
                  </a:moveTo>
                  <a:lnTo>
                    <a:pt x="1024127" y="0"/>
                  </a:lnTo>
                  <a:lnTo>
                    <a:pt x="0" y="0"/>
                  </a:lnTo>
                  <a:lnTo>
                    <a:pt x="0" y="376427"/>
                  </a:lnTo>
                  <a:lnTo>
                    <a:pt x="1024127" y="376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9191719" y="3236760"/>
              <a:ext cx="1024255" cy="376555"/>
            </a:xfrm>
            <a:custGeom>
              <a:avLst/>
              <a:gdLst/>
              <a:ahLst/>
              <a:cxnLst/>
              <a:rect l="l" t="t" r="r" b="b"/>
              <a:pathLst>
                <a:path w="1024254" h="376554">
                  <a:moveTo>
                    <a:pt x="0" y="0"/>
                  </a:moveTo>
                  <a:lnTo>
                    <a:pt x="0" y="376427"/>
                  </a:lnTo>
                  <a:lnTo>
                    <a:pt x="1024127" y="376427"/>
                  </a:lnTo>
                  <a:lnTo>
                    <a:pt x="1024127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0704779" y="3259432"/>
            <a:ext cx="855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8BBF3D-4C7C-4002-B53E-57F09F800AA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algn="l"/>
            <a:fld id="{B6F15528-21DE-4FAA-801E-634DDDAF4B2B}" type="slidenum">
              <a:rPr lang="ru-RU" smtClean="0">
                <a:solidFill>
                  <a:srgbClr val="FF0000"/>
                </a:solidFill>
              </a:rPr>
              <a:pPr algn="l"/>
              <a:t>28</a:t>
            </a:fld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46287" y="173491"/>
            <a:ext cx="9616141" cy="504625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/>
              <a:t>Приемы </a:t>
            </a:r>
            <a:r>
              <a:rPr spc="-10" dirty="0"/>
              <a:t>сравнения </a:t>
            </a:r>
            <a:r>
              <a:rPr spc="-5" dirty="0"/>
              <a:t>обыкновенных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99519" y="150874"/>
            <a:ext cx="232581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all" spc="-10" normalizeH="0" baseline="0" noProof="0" dirty="0">
                <a:ln>
                  <a:noFill/>
                </a:ln>
                <a:solidFill>
                  <a:srgbClr val="33339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дробей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00980" y="1240220"/>
            <a:ext cx="9028925" cy="5588613"/>
            <a:chOff x="76979" y="1240219"/>
            <a:chExt cx="9028925" cy="5588613"/>
          </a:xfrm>
        </p:grpSpPr>
        <p:sp>
          <p:nvSpPr>
            <p:cNvPr id="5" name="object 5"/>
            <p:cNvSpPr/>
            <p:nvPr/>
          </p:nvSpPr>
          <p:spPr>
            <a:xfrm>
              <a:off x="76979" y="1240219"/>
              <a:ext cx="4806783" cy="55288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086864" y="1252231"/>
              <a:ext cx="4019040" cy="55766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551797" y="690244"/>
            <a:ext cx="10242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353C50-31BE-419E-9EB0-0D921845AC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algn="l"/>
            <a:fld id="{B6F15528-21DE-4FAA-801E-634DDDAF4B2B}" type="slidenum">
              <a:rPr lang="ru-RU" smtClean="0">
                <a:solidFill>
                  <a:srgbClr val="FF0000"/>
                </a:solidFill>
              </a:rPr>
              <a:pPr algn="l"/>
              <a:t>29</a:t>
            </a:fld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012" y="208475"/>
            <a:ext cx="7214592" cy="900018"/>
          </a:xfrm>
        </p:spPr>
        <p:txBody>
          <a:bodyPr>
            <a:noAutofit/>
          </a:bodyPr>
          <a:lstStyle/>
          <a:p>
            <a:r>
              <a:rPr lang="ru-RU" sz="4800" dirty="0"/>
              <a:t>Мозг пластичен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713" y="1127933"/>
            <a:ext cx="2734172" cy="273417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08" b="95204" l="10000" r="907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786" r="12324" b="7440"/>
          <a:stretch/>
        </p:blipFill>
        <p:spPr>
          <a:xfrm>
            <a:off x="284618" y="3788721"/>
            <a:ext cx="4301363" cy="29930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51D0AC-145A-4B63-95AA-D62A6B4CD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5981" y="1108494"/>
            <a:ext cx="6771783" cy="3809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87EF61-51A9-46F6-8882-15F304A5C15A}"/>
              </a:ext>
            </a:extLst>
          </p:cNvPr>
          <p:cNvSpPr txBox="1"/>
          <p:nvPr/>
        </p:nvSpPr>
        <p:spPr>
          <a:xfrm>
            <a:off x="4452254" y="4984581"/>
            <a:ext cx="60990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Татья́на</a:t>
            </a:r>
            <a:r>
              <a:rPr lang="ru-RU" dirty="0"/>
              <a:t> </a:t>
            </a:r>
            <a:r>
              <a:rPr lang="ru-RU" dirty="0" err="1"/>
              <a:t>Влади́мировна</a:t>
            </a:r>
            <a:r>
              <a:rPr lang="ru-RU" dirty="0"/>
              <a:t> </a:t>
            </a:r>
            <a:r>
              <a:rPr lang="ru-RU" dirty="0" err="1"/>
              <a:t>Черни́говская</a:t>
            </a:r>
            <a:r>
              <a:rPr lang="ru-RU" dirty="0"/>
              <a:t> — советская и российская учёная в области нейронауки и психолингвистики, а также теории сознания. Доктор биологических наук, доктор филологических наук, член-корреспондент РАО.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2965F0-6BC6-4B9A-872B-81BB0B5B8D75}"/>
              </a:ext>
            </a:extLst>
          </p:cNvPr>
          <p:cNvSpPr txBox="1"/>
          <p:nvPr/>
        </p:nvSpPr>
        <p:spPr>
          <a:xfrm>
            <a:off x="3708557" y="6387736"/>
            <a:ext cx="657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https://rutube.ru/video/cc5651187d83dfe5085e6350bf675676/</a:t>
            </a:r>
            <a:r>
              <a:rPr lang="ru-RU" dirty="0"/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85FC0F-4E7A-41C5-816F-798379822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0016" y="5289792"/>
            <a:ext cx="1336352" cy="133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7653" y="2328990"/>
            <a:ext cx="4298315" cy="4535805"/>
            <a:chOff x="163652" y="2328989"/>
            <a:chExt cx="4298315" cy="4535805"/>
          </a:xfrm>
        </p:grpSpPr>
        <p:sp>
          <p:nvSpPr>
            <p:cNvPr id="3" name="object 3"/>
            <p:cNvSpPr/>
            <p:nvPr/>
          </p:nvSpPr>
          <p:spPr>
            <a:xfrm>
              <a:off x="360184" y="3370566"/>
              <a:ext cx="4029075" cy="347625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71589" y="3239134"/>
              <a:ext cx="4282440" cy="3617595"/>
            </a:xfrm>
            <a:custGeom>
              <a:avLst/>
              <a:gdLst/>
              <a:ahLst/>
              <a:cxnLst/>
              <a:rect l="l" t="t" r="r" b="b"/>
              <a:pathLst>
                <a:path w="4282440" h="3617595">
                  <a:moveTo>
                    <a:pt x="0" y="3617214"/>
                  </a:moveTo>
                  <a:lnTo>
                    <a:pt x="0" y="0"/>
                  </a:lnTo>
                  <a:lnTo>
                    <a:pt x="4282440" y="0"/>
                  </a:lnTo>
                  <a:lnTo>
                    <a:pt x="4282440" y="3617214"/>
                  </a:lnTo>
                </a:path>
              </a:pathLst>
            </a:custGeom>
            <a:ln w="15875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79209" y="2344546"/>
              <a:ext cx="4248150" cy="100660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71589" y="2336926"/>
              <a:ext cx="4263390" cy="1022350"/>
            </a:xfrm>
            <a:custGeom>
              <a:avLst/>
              <a:gdLst/>
              <a:ahLst/>
              <a:cxnLst/>
              <a:rect l="l" t="t" r="r" b="b"/>
              <a:pathLst>
                <a:path w="4263390" h="1022350">
                  <a:moveTo>
                    <a:pt x="0" y="1021841"/>
                  </a:moveTo>
                  <a:lnTo>
                    <a:pt x="0" y="0"/>
                  </a:lnTo>
                  <a:lnTo>
                    <a:pt x="4263390" y="0"/>
                  </a:lnTo>
                  <a:lnTo>
                    <a:pt x="4263390" y="1021841"/>
                  </a:lnTo>
                  <a:lnTo>
                    <a:pt x="0" y="1021841"/>
                  </a:lnTo>
                  <a:close/>
                </a:path>
              </a:pathLst>
            </a:custGeom>
            <a:ln w="15875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16786" y="1251521"/>
            <a:ext cx="4566920" cy="1001394"/>
            <a:chOff x="92786" y="1251521"/>
            <a:chExt cx="4566920" cy="1001394"/>
          </a:xfrm>
        </p:grpSpPr>
        <p:sp>
          <p:nvSpPr>
            <p:cNvPr id="8" name="object 8"/>
            <p:cNvSpPr/>
            <p:nvPr/>
          </p:nvSpPr>
          <p:spPr>
            <a:xfrm>
              <a:off x="155669" y="1372165"/>
              <a:ext cx="4440771" cy="8487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0723" y="1259458"/>
              <a:ext cx="4551045" cy="985519"/>
            </a:xfrm>
            <a:custGeom>
              <a:avLst/>
              <a:gdLst/>
              <a:ahLst/>
              <a:cxnLst/>
              <a:rect l="l" t="t" r="r" b="b"/>
              <a:pathLst>
                <a:path w="4551045" h="985519">
                  <a:moveTo>
                    <a:pt x="0" y="985266"/>
                  </a:moveTo>
                  <a:lnTo>
                    <a:pt x="0" y="0"/>
                  </a:lnTo>
                  <a:lnTo>
                    <a:pt x="4550663" y="0"/>
                  </a:lnTo>
                  <a:lnTo>
                    <a:pt x="4550663" y="985266"/>
                  </a:lnTo>
                  <a:lnTo>
                    <a:pt x="0" y="985266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79376" y="116613"/>
            <a:ext cx="10657184" cy="443711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5" dirty="0"/>
              <a:t>Приемы сравнения обыкновенных</a:t>
            </a:r>
            <a:r>
              <a:rPr sz="2800" spc="-35" dirty="0"/>
              <a:t> </a:t>
            </a:r>
            <a:r>
              <a:rPr sz="2800" spc="-5" dirty="0"/>
              <a:t>дробей</a:t>
            </a:r>
            <a:endParaRPr sz="2800" dirty="0"/>
          </a:p>
        </p:txBody>
      </p:sp>
      <p:sp>
        <p:nvSpPr>
          <p:cNvPr id="11" name="object 11"/>
          <p:cNvSpPr txBox="1"/>
          <p:nvPr/>
        </p:nvSpPr>
        <p:spPr>
          <a:xfrm>
            <a:off x="5159642" y="763397"/>
            <a:ext cx="9734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61883" y="5437124"/>
            <a:ext cx="4559400" cy="1362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51797" y="5874892"/>
            <a:ext cx="973455" cy="322524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296229" y="674688"/>
            <a:ext cx="4137025" cy="4714875"/>
            <a:chOff x="4772228" y="674687"/>
            <a:chExt cx="4137025" cy="4714875"/>
          </a:xfrm>
        </p:grpSpPr>
        <p:sp>
          <p:nvSpPr>
            <p:cNvPr id="17" name="object 17"/>
            <p:cNvSpPr/>
            <p:nvPr/>
          </p:nvSpPr>
          <p:spPr>
            <a:xfrm>
              <a:off x="4837422" y="717198"/>
              <a:ext cx="3992200" cy="46158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780165" y="682625"/>
              <a:ext cx="4121150" cy="4699000"/>
            </a:xfrm>
            <a:custGeom>
              <a:avLst/>
              <a:gdLst/>
              <a:ahLst/>
              <a:cxnLst/>
              <a:rect l="l" t="t" r="r" b="b"/>
              <a:pathLst>
                <a:path w="4121150" h="4699000">
                  <a:moveTo>
                    <a:pt x="0" y="4698492"/>
                  </a:moveTo>
                  <a:lnTo>
                    <a:pt x="0" y="0"/>
                  </a:lnTo>
                  <a:lnTo>
                    <a:pt x="4120896" y="0"/>
                  </a:lnTo>
                  <a:lnTo>
                    <a:pt x="4120896" y="4698492"/>
                  </a:lnTo>
                  <a:lnTo>
                    <a:pt x="0" y="4698492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DC0480A8-D756-43A6-A8E4-80A9BFF3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6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5600" y="229164"/>
            <a:ext cx="8714160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/>
              <a:t>Формулы сокращенного</a:t>
            </a:r>
            <a:r>
              <a:rPr spc="-10" dirty="0"/>
              <a:t> </a:t>
            </a:r>
            <a:r>
              <a:rPr spc="-5" dirty="0"/>
              <a:t>умножения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50770" y="1383847"/>
            <a:ext cx="9078649" cy="2279308"/>
            <a:chOff x="26769" y="1383846"/>
            <a:chExt cx="9078649" cy="2279308"/>
          </a:xfrm>
        </p:grpSpPr>
        <p:sp>
          <p:nvSpPr>
            <p:cNvPr id="4" name="object 4"/>
            <p:cNvSpPr/>
            <p:nvPr/>
          </p:nvSpPr>
          <p:spPr>
            <a:xfrm>
              <a:off x="26769" y="1383846"/>
              <a:ext cx="4402730" cy="1819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639656" y="2352313"/>
              <a:ext cx="4465762" cy="13108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016386" y="906652"/>
            <a:ext cx="9734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91393" y="3977394"/>
            <a:ext cx="4057599" cy="2029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72368" y="3427348"/>
            <a:ext cx="973455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44115" y="5187922"/>
            <a:ext cx="4647692" cy="12760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FE43CB-0207-4611-87FB-713EAC93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7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7568" y="404664"/>
            <a:ext cx="7343969" cy="504625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Нахождение </a:t>
            </a:r>
            <a:r>
              <a:rPr spc="-5" dirty="0"/>
              <a:t>НОД двух</a:t>
            </a:r>
            <a:r>
              <a:rPr spc="-35" dirty="0"/>
              <a:t> </a:t>
            </a:r>
            <a:r>
              <a:rPr spc="-5" dirty="0"/>
              <a:t>чисел</a:t>
            </a:r>
          </a:p>
        </p:txBody>
      </p:sp>
      <p:sp>
        <p:nvSpPr>
          <p:cNvPr id="4" name="object 4"/>
          <p:cNvSpPr/>
          <p:nvPr/>
        </p:nvSpPr>
        <p:spPr>
          <a:xfrm>
            <a:off x="1572353" y="2203577"/>
            <a:ext cx="4588213" cy="2343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42265" y="2003951"/>
            <a:ext cx="4229111" cy="4815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6F56CE4-CC14-406B-95FE-36623C40487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algn="l"/>
            <a:fld id="{B6F15528-21DE-4FAA-801E-634DDDAF4B2B}" type="slidenum">
              <a:rPr lang="ru-RU" smtClean="0">
                <a:solidFill>
                  <a:srgbClr val="FF0000"/>
                </a:solidFill>
              </a:rPr>
              <a:pPr algn="l"/>
              <a:t>32</a:t>
            </a:fld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6317" y="216154"/>
            <a:ext cx="5131643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Свойства</a:t>
            </a:r>
            <a:r>
              <a:rPr dirty="0"/>
              <a:t> </a:t>
            </a:r>
            <a:r>
              <a:rPr spc="-10" dirty="0"/>
              <a:t>корней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27588" y="1626743"/>
            <a:ext cx="973455" cy="321883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34589" y="1184021"/>
            <a:ext cx="4666742" cy="5457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16786" y="2188019"/>
            <a:ext cx="4136390" cy="3817620"/>
            <a:chOff x="92786" y="2188019"/>
            <a:chExt cx="4136390" cy="3817620"/>
          </a:xfrm>
        </p:grpSpPr>
        <p:sp>
          <p:nvSpPr>
            <p:cNvPr id="8" name="object 8"/>
            <p:cNvSpPr/>
            <p:nvPr/>
          </p:nvSpPr>
          <p:spPr>
            <a:xfrm>
              <a:off x="173760" y="2252652"/>
              <a:ext cx="3998591" cy="26827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0723" y="2195957"/>
              <a:ext cx="4120515" cy="2813050"/>
            </a:xfrm>
            <a:custGeom>
              <a:avLst/>
              <a:gdLst/>
              <a:ahLst/>
              <a:cxnLst/>
              <a:rect l="l" t="t" r="r" b="b"/>
              <a:pathLst>
                <a:path w="4120515" h="2813050">
                  <a:moveTo>
                    <a:pt x="0" y="2812542"/>
                  </a:moveTo>
                  <a:lnTo>
                    <a:pt x="0" y="0"/>
                  </a:lnTo>
                  <a:lnTo>
                    <a:pt x="4120133" y="0"/>
                  </a:lnTo>
                  <a:lnTo>
                    <a:pt x="4120133" y="2812542"/>
                  </a:lnTo>
                  <a:lnTo>
                    <a:pt x="0" y="2812542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08343" y="5011547"/>
              <a:ext cx="4104894" cy="978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0723" y="5003927"/>
              <a:ext cx="4120515" cy="993775"/>
            </a:xfrm>
            <a:custGeom>
              <a:avLst/>
              <a:gdLst/>
              <a:ahLst/>
              <a:cxnLst/>
              <a:rect l="l" t="t" r="r" b="b"/>
              <a:pathLst>
                <a:path w="4120515" h="993775">
                  <a:moveTo>
                    <a:pt x="0" y="993648"/>
                  </a:moveTo>
                  <a:lnTo>
                    <a:pt x="0" y="0"/>
                  </a:lnTo>
                  <a:lnTo>
                    <a:pt x="4120133" y="0"/>
                  </a:lnTo>
                  <a:lnTo>
                    <a:pt x="4120134" y="993648"/>
                  </a:lnTo>
                  <a:lnTo>
                    <a:pt x="0" y="993648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2D1444-8E17-4DBF-82DC-DEFA84C2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0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3343" y="188640"/>
            <a:ext cx="11377263" cy="504625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3200" spc="-5" dirty="0" err="1"/>
              <a:t>при</a:t>
            </a:r>
            <a:r>
              <a:rPr lang="ru-RU" sz="3200" spc="-5" dirty="0"/>
              <a:t>ё</a:t>
            </a:r>
            <a:r>
              <a:rPr sz="3200" spc="-5" dirty="0" err="1"/>
              <a:t>мы</a:t>
            </a:r>
            <a:r>
              <a:rPr lang="ru-RU" sz="3200" spc="-5" dirty="0"/>
              <a:t> рациональных </a:t>
            </a:r>
            <a:r>
              <a:rPr sz="3200" spc="-10" dirty="0" err="1"/>
              <a:t>вычислений</a:t>
            </a:r>
            <a:endParaRPr sz="3200"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335360" y="765180"/>
            <a:ext cx="11521280" cy="6024085"/>
          </a:xfrm>
          <a:prstGeom prst="rect">
            <a:avLst/>
          </a:prstGeom>
          <a:ln>
            <a:solidFill>
              <a:srgbClr val="1B5956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  <a:buClr>
                <a:srgbClr val="010000"/>
              </a:buClr>
              <a:tabLst>
                <a:tab pos="355600" algn="l"/>
                <a:tab pos="356235" algn="l"/>
              </a:tabLst>
            </a:pPr>
            <a:r>
              <a:rPr lang="ru-RU" sz="2600" b="1" spc="-5" dirty="0">
                <a:solidFill>
                  <a:srgbClr val="1109B9"/>
                </a:solidFill>
                <a:latin typeface="Arial"/>
                <a:cs typeface="Arial"/>
              </a:rPr>
              <a:t>Свойства и правила:</a:t>
            </a:r>
          </a:p>
          <a:p>
            <a:pPr marL="12700">
              <a:spcBef>
                <a:spcPts val="95"/>
              </a:spcBef>
              <a:buClr>
                <a:srgbClr val="010000"/>
              </a:buClr>
              <a:tabLst>
                <a:tab pos="355600" algn="l"/>
                <a:tab pos="356235" algn="l"/>
              </a:tabLst>
            </a:pPr>
            <a:r>
              <a:rPr sz="2600" b="1" spc="-5" dirty="0" err="1">
                <a:latin typeface="Arial"/>
                <a:cs typeface="Arial"/>
              </a:rPr>
              <a:t>Свойства</a:t>
            </a:r>
            <a:r>
              <a:rPr sz="2600" b="1" spc="-5" dirty="0">
                <a:latin typeface="Arial"/>
                <a:cs typeface="Arial"/>
              </a:rPr>
              <a:t> действий с </a:t>
            </a:r>
            <a:r>
              <a:rPr sz="2600" b="1" spc="-5" dirty="0" err="1">
                <a:latin typeface="Arial"/>
                <a:cs typeface="Arial"/>
              </a:rPr>
              <a:t>нул</a:t>
            </a:r>
            <a:r>
              <a:rPr lang="ru-RU" sz="2600" b="1" spc="-5" dirty="0">
                <a:latin typeface="Arial"/>
                <a:cs typeface="Arial"/>
              </a:rPr>
              <a:t>ё</a:t>
            </a:r>
            <a:r>
              <a:rPr sz="2600" b="1" spc="-5" dirty="0">
                <a:latin typeface="Arial"/>
                <a:cs typeface="Arial"/>
              </a:rPr>
              <a:t>м</a:t>
            </a:r>
            <a:r>
              <a:rPr lang="ru-RU" sz="2600" b="1" spc="-5" dirty="0">
                <a:latin typeface="Arial"/>
                <a:cs typeface="Arial"/>
              </a:rPr>
              <a:t>,</a:t>
            </a:r>
            <a:r>
              <a:rPr sz="2600" b="1" spc="40" dirty="0">
                <a:latin typeface="Arial"/>
                <a:cs typeface="Arial"/>
              </a:rPr>
              <a:t> </a:t>
            </a:r>
            <a:r>
              <a:rPr sz="2600" b="1" spc="-5" dirty="0" err="1">
                <a:latin typeface="Arial"/>
                <a:cs typeface="Arial"/>
              </a:rPr>
              <a:t>единицей</a:t>
            </a:r>
            <a:r>
              <a:rPr lang="ru-RU" sz="2600" b="1" spc="-5" dirty="0">
                <a:latin typeface="Arial"/>
                <a:cs typeface="Arial"/>
              </a:rPr>
              <a:t>,</a:t>
            </a:r>
            <a:r>
              <a:rPr lang="en-US" sz="2600" b="1" spc="-5" dirty="0">
                <a:latin typeface="Arial"/>
                <a:cs typeface="Arial"/>
              </a:rPr>
              <a:t> </a:t>
            </a:r>
            <a:r>
              <a:rPr lang="ru-RU" sz="2600" b="1" spc="-5" dirty="0">
                <a:latin typeface="Arial"/>
                <a:cs typeface="Arial"/>
              </a:rPr>
              <a:t>умножение и деление на  10</a:t>
            </a:r>
            <a:r>
              <a:rPr lang="en-US" sz="2600" b="1" spc="-5" baseline="30000" dirty="0">
                <a:latin typeface="Arial"/>
                <a:cs typeface="Arial"/>
              </a:rPr>
              <a:t>n</a:t>
            </a:r>
            <a:endParaRPr sz="2600" dirty="0">
              <a:latin typeface="Arial"/>
              <a:cs typeface="Arial"/>
            </a:endParaRPr>
          </a:p>
          <a:p>
            <a:pPr marL="12065">
              <a:spcBef>
                <a:spcPts val="5"/>
              </a:spcBef>
              <a:buClr>
                <a:srgbClr val="010000"/>
              </a:buClr>
              <a:tabLst>
                <a:tab pos="355600" algn="l"/>
                <a:tab pos="356235" algn="l"/>
              </a:tabLst>
            </a:pPr>
            <a:r>
              <a:rPr sz="2600" b="1" spc="-5" dirty="0" err="1">
                <a:latin typeface="Arial"/>
                <a:cs typeface="Arial"/>
              </a:rPr>
              <a:t>Выделение</a:t>
            </a:r>
            <a:r>
              <a:rPr sz="2600" b="1" spc="-5" dirty="0">
                <a:latin typeface="Arial"/>
                <a:cs typeface="Arial"/>
              </a:rPr>
              <a:t> </a:t>
            </a:r>
            <a:r>
              <a:rPr sz="2600" b="1" spc="-5" dirty="0" err="1">
                <a:latin typeface="Arial"/>
                <a:cs typeface="Arial"/>
              </a:rPr>
              <a:t>равных</a:t>
            </a:r>
            <a:r>
              <a:rPr sz="2600" b="1" spc="10" dirty="0">
                <a:latin typeface="Arial"/>
                <a:cs typeface="Arial"/>
              </a:rPr>
              <a:t> </a:t>
            </a:r>
            <a:r>
              <a:rPr sz="2600" b="1" spc="-5" dirty="0" err="1">
                <a:latin typeface="Arial"/>
                <a:cs typeface="Arial"/>
              </a:rPr>
              <a:t>компонентов</a:t>
            </a:r>
            <a:endParaRPr sz="2600" dirty="0">
              <a:latin typeface="Arial"/>
              <a:cs typeface="Arial"/>
            </a:endParaRPr>
          </a:p>
          <a:p>
            <a:pPr marL="12065">
              <a:spcBef>
                <a:spcPts val="10"/>
              </a:spcBef>
              <a:buClr>
                <a:srgbClr val="010000"/>
              </a:buClr>
              <a:tabLst>
                <a:tab pos="355600" algn="l"/>
                <a:tab pos="356235" algn="l"/>
              </a:tabLst>
            </a:pPr>
            <a:r>
              <a:rPr sz="2600" b="1" spc="-5" dirty="0">
                <a:latin typeface="Arial"/>
                <a:cs typeface="Arial"/>
              </a:rPr>
              <a:t>Дополнение до </a:t>
            </a:r>
            <a:r>
              <a:rPr sz="2600" b="1" spc="-5" dirty="0" err="1">
                <a:latin typeface="Arial"/>
                <a:cs typeface="Arial"/>
              </a:rPr>
              <a:t>круглых</a:t>
            </a:r>
            <a:r>
              <a:rPr sz="2600" b="1" spc="20" dirty="0">
                <a:latin typeface="Arial"/>
                <a:cs typeface="Arial"/>
              </a:rPr>
              <a:t> </a:t>
            </a:r>
            <a:r>
              <a:rPr sz="2600" b="1" spc="-5" dirty="0" err="1">
                <a:latin typeface="Arial"/>
                <a:cs typeface="Arial"/>
              </a:rPr>
              <a:t>чисел</a:t>
            </a:r>
            <a:endParaRPr lang="ru-RU" sz="2600" b="1" spc="-5" dirty="0">
              <a:latin typeface="Arial"/>
              <a:cs typeface="Arial"/>
            </a:endParaRPr>
          </a:p>
          <a:p>
            <a:pPr marL="12065">
              <a:spcBef>
                <a:spcPts val="10"/>
              </a:spcBef>
              <a:buClr>
                <a:srgbClr val="010000"/>
              </a:buClr>
              <a:tabLst>
                <a:tab pos="355600" algn="l"/>
                <a:tab pos="356235" algn="l"/>
              </a:tabLst>
            </a:pPr>
            <a:r>
              <a:rPr lang="ru-RU" sz="2600" b="1" spc="-5" dirty="0">
                <a:latin typeface="Arial"/>
                <a:cs typeface="Arial"/>
              </a:rPr>
              <a:t>Разложение на множители</a:t>
            </a:r>
          </a:p>
          <a:p>
            <a:pPr marL="12065">
              <a:spcBef>
                <a:spcPts val="10"/>
              </a:spcBef>
              <a:buClr>
                <a:srgbClr val="010000"/>
              </a:buClr>
              <a:tabLst>
                <a:tab pos="355600" algn="l"/>
                <a:tab pos="356235" algn="l"/>
              </a:tabLst>
            </a:pPr>
            <a:r>
              <a:rPr lang="ru-RU" sz="2600" b="1" spc="-5" dirty="0">
                <a:cs typeface="Arial"/>
              </a:rPr>
              <a:t>Свойства арифметических</a:t>
            </a:r>
            <a:r>
              <a:rPr lang="ru-RU" sz="2600" b="1" spc="25" dirty="0">
                <a:cs typeface="Arial"/>
              </a:rPr>
              <a:t> </a:t>
            </a:r>
            <a:r>
              <a:rPr lang="ru-RU" sz="2600" b="1" spc="-5" dirty="0">
                <a:cs typeface="Arial"/>
              </a:rPr>
              <a:t>действий</a:t>
            </a:r>
            <a:endParaRPr lang="ru-RU" sz="2600" b="1" spc="-5" dirty="0">
              <a:latin typeface="Arial"/>
              <a:cs typeface="Arial"/>
            </a:endParaRPr>
          </a:p>
          <a:p>
            <a:pPr marL="12065">
              <a:spcBef>
                <a:spcPts val="5"/>
              </a:spcBef>
              <a:buClr>
                <a:srgbClr val="010000"/>
              </a:buClr>
              <a:tabLst>
                <a:tab pos="355600" algn="l"/>
                <a:tab pos="356235" algn="l"/>
              </a:tabLst>
            </a:pPr>
            <a:r>
              <a:rPr lang="ru-RU" sz="2600" b="1" spc="-5" dirty="0">
                <a:cs typeface="Arial"/>
              </a:rPr>
              <a:t>Формулы сокращенного</a:t>
            </a:r>
            <a:r>
              <a:rPr lang="ru-RU" sz="2600" b="1" dirty="0">
                <a:cs typeface="Arial"/>
              </a:rPr>
              <a:t> </a:t>
            </a:r>
            <a:r>
              <a:rPr lang="ru-RU" sz="2600" b="1" spc="-5" dirty="0">
                <a:cs typeface="Arial"/>
              </a:rPr>
              <a:t>умножения</a:t>
            </a:r>
            <a:endParaRPr lang="ru-RU" sz="2600" dirty="0">
              <a:cs typeface="Arial"/>
            </a:endParaRPr>
          </a:p>
          <a:p>
            <a:pPr marL="12065">
              <a:buClr>
                <a:srgbClr val="010000"/>
              </a:buClr>
              <a:tabLst>
                <a:tab pos="355600" algn="l"/>
                <a:tab pos="356235" algn="l"/>
              </a:tabLst>
            </a:pPr>
            <a:r>
              <a:rPr lang="ru-RU" sz="2600" b="1" i="1" spc="-5" dirty="0">
                <a:solidFill>
                  <a:srgbClr val="1D1D57"/>
                </a:solidFill>
                <a:cs typeface="Arial"/>
              </a:rPr>
              <a:t>Понимание цели действий</a:t>
            </a:r>
            <a:endParaRPr lang="ru-RU" sz="2600" i="1" dirty="0">
              <a:solidFill>
                <a:srgbClr val="1D1D57"/>
              </a:solidFill>
              <a:cs typeface="Arial"/>
            </a:endParaRPr>
          </a:p>
          <a:p>
            <a:pPr marL="12065" algn="ctr">
              <a:spcBef>
                <a:spcPts val="10"/>
              </a:spcBef>
              <a:buClr>
                <a:srgbClr val="010000"/>
              </a:buClr>
              <a:tabLst>
                <a:tab pos="355600" algn="l"/>
                <a:tab pos="356235" algn="l"/>
              </a:tabLst>
            </a:pPr>
            <a:r>
              <a:rPr lang="ru-RU" sz="2600" b="1" dirty="0">
                <a:solidFill>
                  <a:srgbClr val="1109B9"/>
                </a:solidFill>
                <a:latin typeface="Arial"/>
                <a:cs typeface="Arial"/>
              </a:rPr>
              <a:t>«Математические фокусы»</a:t>
            </a:r>
            <a:endParaRPr sz="2600" b="1" dirty="0">
              <a:solidFill>
                <a:srgbClr val="1109B9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5"/>
              </a:spcBef>
              <a:buClr>
                <a:srgbClr val="010000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600" b="1" spc="-5" dirty="0">
                <a:latin typeface="Arial"/>
                <a:cs typeface="Arial"/>
              </a:rPr>
              <a:t>Умножение на </a:t>
            </a:r>
            <a:r>
              <a:rPr sz="2600" b="1" dirty="0">
                <a:latin typeface="Arial"/>
                <a:cs typeface="Arial"/>
              </a:rPr>
              <a:t>5, </a:t>
            </a:r>
            <a:r>
              <a:rPr sz="2600" b="1" spc="-5" dirty="0">
                <a:latin typeface="Arial"/>
                <a:cs typeface="Arial"/>
              </a:rPr>
              <a:t>25, 50, 125, …</a:t>
            </a:r>
            <a:r>
              <a:rPr sz="2600" b="1" spc="55" dirty="0">
                <a:latin typeface="Arial"/>
                <a:cs typeface="Arial"/>
              </a:rPr>
              <a:t> </a:t>
            </a:r>
            <a:endParaRPr sz="2600" dirty="0">
              <a:latin typeface="Arial"/>
              <a:cs typeface="Arial"/>
            </a:endParaRPr>
          </a:p>
          <a:p>
            <a:pPr marL="355600" indent="-342900">
              <a:spcBef>
                <a:spcPts val="5"/>
              </a:spcBef>
              <a:buClr>
                <a:srgbClr val="010000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600" b="1" spc="-5" dirty="0">
                <a:latin typeface="Arial"/>
                <a:cs typeface="Arial"/>
              </a:rPr>
              <a:t>Деление </a:t>
            </a:r>
            <a:r>
              <a:rPr sz="2600" b="1" dirty="0">
                <a:latin typeface="Arial"/>
                <a:cs typeface="Arial"/>
              </a:rPr>
              <a:t>на 5, </a:t>
            </a:r>
            <a:r>
              <a:rPr sz="2600" b="1" spc="-5" dirty="0">
                <a:latin typeface="Arial"/>
                <a:cs typeface="Arial"/>
              </a:rPr>
              <a:t>25, 50, 125, …</a:t>
            </a:r>
            <a:r>
              <a:rPr sz="2600" b="1" spc="60" dirty="0">
                <a:latin typeface="Arial"/>
                <a:cs typeface="Arial"/>
              </a:rPr>
              <a:t> </a:t>
            </a:r>
            <a:endParaRPr sz="2600" dirty="0">
              <a:latin typeface="Arial"/>
              <a:cs typeface="Arial"/>
            </a:endParaRPr>
          </a:p>
          <a:p>
            <a:pPr marL="355600" marR="5080" indent="-342900">
              <a:lnSpc>
                <a:spcPts val="2500"/>
              </a:lnSpc>
              <a:spcBef>
                <a:spcPts val="600"/>
              </a:spcBef>
              <a:buClr>
                <a:srgbClr val="010000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600" b="1" spc="-5" dirty="0">
                <a:latin typeface="Arial"/>
                <a:cs typeface="Arial"/>
              </a:rPr>
              <a:t>Возведение в квадрат </a:t>
            </a:r>
            <a:r>
              <a:rPr sz="2600" b="1" dirty="0">
                <a:latin typeface="Arial"/>
                <a:cs typeface="Arial"/>
              </a:rPr>
              <a:t>чисел, </a:t>
            </a:r>
            <a:r>
              <a:rPr sz="2600" b="1" spc="-5" dirty="0">
                <a:latin typeface="Arial"/>
                <a:cs typeface="Arial"/>
              </a:rPr>
              <a:t>оканчивающихся  </a:t>
            </a:r>
            <a:r>
              <a:rPr sz="2600" b="1" spc="-5" dirty="0" err="1">
                <a:latin typeface="Arial"/>
                <a:cs typeface="Arial"/>
              </a:rPr>
              <a:t>на</a:t>
            </a:r>
            <a:r>
              <a:rPr sz="2600" b="1" spc="5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5</a:t>
            </a:r>
            <a:endParaRPr sz="2600" dirty="0">
              <a:latin typeface="Arial"/>
              <a:cs typeface="Arial"/>
            </a:endParaRPr>
          </a:p>
          <a:p>
            <a:pPr marL="355600" indent="-342900">
              <a:spcBef>
                <a:spcPts val="25"/>
              </a:spcBef>
              <a:buClr>
                <a:srgbClr val="010000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600" b="1" spc="-5" dirty="0">
                <a:latin typeface="Arial"/>
                <a:cs typeface="Arial"/>
              </a:rPr>
              <a:t>Умножение </a:t>
            </a:r>
            <a:r>
              <a:rPr sz="2600" b="1" spc="-5" dirty="0" err="1">
                <a:latin typeface="Arial"/>
                <a:cs typeface="Arial"/>
              </a:rPr>
              <a:t>на</a:t>
            </a:r>
            <a:r>
              <a:rPr sz="2600" b="1" spc="2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11</a:t>
            </a:r>
            <a:endParaRPr lang="ru-RU" sz="2600" b="1" dirty="0">
              <a:latin typeface="Arial"/>
              <a:cs typeface="Arial"/>
            </a:endParaRPr>
          </a:p>
          <a:p>
            <a:pPr marL="355600" indent="-342900">
              <a:spcBef>
                <a:spcPts val="25"/>
              </a:spcBef>
              <a:buClr>
                <a:srgbClr val="010000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ru-RU" sz="2600" b="1" dirty="0">
                <a:latin typeface="Arial"/>
                <a:cs typeface="Arial"/>
              </a:rPr>
              <a:t>Изменение множителей и слагаемых</a:t>
            </a:r>
          </a:p>
          <a:p>
            <a:pPr marL="355600" indent="-342900">
              <a:spcBef>
                <a:spcPts val="25"/>
              </a:spcBef>
              <a:buClr>
                <a:srgbClr val="010000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ru-RU" sz="2600" b="1" dirty="0">
                <a:cs typeface="Arial"/>
              </a:rPr>
              <a:t>Особенные случаи умножения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F7D306A-32C5-4E38-8759-F919BD70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3472" y="404664"/>
            <a:ext cx="9126167" cy="1120178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3600" spc="-5" dirty="0" err="1"/>
              <a:t>Применение</a:t>
            </a:r>
            <a:r>
              <a:rPr sz="3600" spc="-5" dirty="0"/>
              <a:t> </a:t>
            </a:r>
            <a:r>
              <a:rPr sz="3600" spc="-5" dirty="0" err="1"/>
              <a:t>приемов</a:t>
            </a:r>
            <a:r>
              <a:rPr lang="ru-RU" sz="3600" spc="-5" dirty="0"/>
              <a:t> рациональных вычислений</a:t>
            </a:r>
            <a:endParaRPr sz="3600"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857417" y="1772457"/>
            <a:ext cx="10477165" cy="3795269"/>
          </a:xfrm>
          <a:prstGeom prst="rect">
            <a:avLst/>
          </a:prstGeom>
          <a:ln>
            <a:solidFill>
              <a:srgbClr val="1B5956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10000"/>
              </a:buClr>
              <a:buSzTx/>
              <a:buFontTx/>
              <a:buNone/>
              <a:tabLst>
                <a:tab pos="356235" algn="l"/>
                <a:tab pos="356870" algn="l"/>
              </a:tabLst>
              <a:defRPr/>
            </a:pP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6235" marR="0" lvl="0" indent="-343535" algn="l" defTabSz="914400" rtl="0" eaLnBrk="1" fontAlgn="auto" latinLnBrk="0" hangingPunct="1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010000"/>
              </a:buClr>
              <a:buSzTx/>
              <a:buFontTx/>
              <a:buChar char="•"/>
              <a:tabLst>
                <a:tab pos="356235" algn="l"/>
                <a:tab pos="356870" algn="l"/>
              </a:tabLst>
              <a:defRPr/>
            </a:pP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устных</a:t>
            </a:r>
            <a:r>
              <a:rPr kumimoji="0" sz="28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вычислениях;</a:t>
            </a:r>
          </a:p>
          <a:p>
            <a:pPr marL="355600" marR="441325" lvl="0" indent="-342900" algn="l" defTabSz="914400" rtl="0" eaLnBrk="1" fontAlgn="auto" latinLnBrk="0" hangingPunct="1">
              <a:lnSpc>
                <a:spcPts val="3020"/>
              </a:lnSpc>
              <a:spcBef>
                <a:spcPts val="720"/>
              </a:spcBef>
              <a:spcAft>
                <a:spcPts val="0"/>
              </a:spcAft>
              <a:buClr>
                <a:srgbClr val="010000"/>
              </a:buClr>
              <a:buSzTx/>
              <a:buFontTx/>
              <a:buChar char="•"/>
              <a:tabLst>
                <a:tab pos="356235" algn="l"/>
                <a:tab pos="356870" algn="l"/>
              </a:tabLst>
              <a:defRPr/>
            </a:pP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вычислении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значений</a:t>
            </a:r>
            <a:r>
              <a:rPr kumimoji="0" sz="2800" b="1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числовых 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выражений;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282575" lvl="0" indent="-342900" algn="l" defTabSz="914400" rtl="0" eaLnBrk="1" fontAlgn="auto" latinLnBrk="0" hangingPunct="1">
              <a:lnSpc>
                <a:spcPts val="3020"/>
              </a:lnSpc>
              <a:spcBef>
                <a:spcPts val="685"/>
              </a:spcBef>
              <a:spcAft>
                <a:spcPts val="0"/>
              </a:spcAft>
              <a:buClr>
                <a:srgbClr val="010000"/>
              </a:buClr>
              <a:buSzTx/>
              <a:buFontTx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вычислении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значений</a:t>
            </a:r>
            <a:r>
              <a:rPr kumimoji="0" sz="2800" b="1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буквенных 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выражений;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0000"/>
              </a:buClr>
              <a:buSzTx/>
              <a:buFontTx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упрощении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буквенных</a:t>
            </a:r>
            <a:r>
              <a:rPr kumimoji="0" sz="28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выражений;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010000"/>
              </a:buClr>
              <a:buSzTx/>
              <a:buFontTx/>
              <a:buChar char="•"/>
              <a:tabLst>
                <a:tab pos="355600" algn="l"/>
                <a:tab pos="356235" algn="l"/>
              </a:tabLst>
              <a:defRPr/>
            </a:pP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решении</a:t>
            </a:r>
            <a:r>
              <a:rPr kumimoji="0" sz="2800" b="1" i="0" u="none" strike="noStrike" kern="120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уравнений;</a:t>
            </a:r>
          </a:p>
          <a:p>
            <a:pPr marL="356235" marR="0" lvl="0" indent="-343535" algn="l" defTabSz="914400" rtl="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>
                <a:srgbClr val="010000"/>
              </a:buClr>
              <a:buSzTx/>
              <a:buFontTx/>
              <a:buChar char="•"/>
              <a:tabLst>
                <a:tab pos="356235" algn="l"/>
                <a:tab pos="356870" algn="l"/>
              </a:tabLst>
              <a:defRPr/>
            </a:pP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решении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задач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;</a:t>
            </a:r>
          </a:p>
          <a:p>
            <a:pPr marL="356235" marR="0" lvl="0" indent="-343535" algn="l" defTabSz="914400" rtl="0" eaLnBrk="1" fontAlgn="auto" latinLnBrk="0" hangingPunct="1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>
                <a:srgbClr val="010000"/>
              </a:buClr>
              <a:buSzTx/>
              <a:buFontTx/>
              <a:buChar char="•"/>
              <a:tabLst>
                <a:tab pos="356235" algn="l"/>
                <a:tab pos="356870" algn="l"/>
              </a:tabLst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исследованиях функций.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693BE4-5BC6-43DB-A67F-64E690DE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5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52718"/>
            <a:ext cx="5791200" cy="683994"/>
          </a:xfrm>
        </p:spPr>
        <p:txBody>
          <a:bodyPr/>
          <a:lstStyle/>
          <a:p>
            <a:r>
              <a:rPr lang="ru-RU" dirty="0"/>
              <a:t>текстовая задача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D1CA9C9-03DD-4571-B7DF-C1385C7BAA87}"/>
              </a:ext>
            </a:extLst>
          </p:cNvPr>
          <p:cNvSpPr txBox="1">
            <a:spLocks/>
          </p:cNvSpPr>
          <p:nvPr/>
        </p:nvSpPr>
        <p:spPr>
          <a:xfrm>
            <a:off x="335360" y="859497"/>
            <a:ext cx="10009112" cy="1964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450"/>
              </a:spcAft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Велосипедист выехал с постоянной скоростью из города А в город В, расстояние между которыми равно 105 км. На следующий день он отправился обратно со скоростью на 7км/ч больше прежней. По дороге он сделал остановку на 4 часа. В результате он затратил на обратный пусть столько же времени, сколько на путь и А в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Найдите скорость велосипедиста на пусть из В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А.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7E96F0-8C31-4904-B0A1-518471818E6B}"/>
                  </a:ext>
                </a:extLst>
              </p:cNvPr>
              <p:cNvSpPr txBox="1"/>
              <p:nvPr/>
            </p:nvSpPr>
            <p:spPr>
              <a:xfrm>
                <a:off x="2005321" y="2631794"/>
                <a:ext cx="3024336" cy="825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105</m:t>
                          </m:r>
                        </m:num>
                        <m:den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105</m:t>
                          </m:r>
                        </m:num>
                        <m:den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+7</m:t>
                          </m:r>
                        </m:den>
                      </m:f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7E96F0-8C31-4904-B0A1-518471818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321" y="2631794"/>
                <a:ext cx="3024336" cy="8254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581F83-36CE-4589-BC79-C6A71CB54504}"/>
                  </a:ext>
                </a:extLst>
              </p:cNvPr>
              <p:cNvSpPr txBox="1"/>
              <p:nvPr/>
            </p:nvSpPr>
            <p:spPr>
              <a:xfrm>
                <a:off x="6096000" y="2913086"/>
                <a:ext cx="28093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≠0         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≠−7</m:t>
                      </m:r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581F83-36CE-4589-BC79-C6A71CB54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913086"/>
                <a:ext cx="280935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2D6562C-160D-49CE-B09A-0DF72007E55F}"/>
              </a:ext>
            </a:extLst>
          </p:cNvPr>
          <p:cNvSpPr txBox="1"/>
          <p:nvPr/>
        </p:nvSpPr>
        <p:spPr>
          <a:xfrm>
            <a:off x="2595690" y="3546372"/>
            <a:ext cx="4562219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105 (х+7) – 105х – 4х</a:t>
            </a:r>
            <a:r>
              <a:rPr kumimoji="0" 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28х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4х</a:t>
            </a:r>
            <a:r>
              <a:rPr kumimoji="0" 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+ 28х –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105∙7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+ 105 ∙ 7 ∙ 4 ∙ 4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10,5 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x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- 17,5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Ответ: 17,5 км/ч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D0EB19B4-A3A0-4AAF-A2B3-78A9B9BAD991}"/>
                  </a:ext>
                </a:extLst>
              </p14:cNvPr>
              <p14:cNvContentPartPr/>
              <p14:nvPr/>
            </p14:nvContentPartPr>
            <p14:xfrm>
              <a:off x="4082999" y="4670335"/>
              <a:ext cx="1587600" cy="35604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D0EB19B4-A3A0-4AAF-A2B3-78A9B9BAD9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73639" y="4660975"/>
                <a:ext cx="1606320" cy="37476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BAF066C-BB95-46D6-84DF-9C78E18C4276}"/>
              </a:ext>
            </a:extLst>
          </p:cNvPr>
          <p:cNvSpPr txBox="1"/>
          <p:nvPr/>
        </p:nvSpPr>
        <p:spPr>
          <a:xfrm>
            <a:off x="5879976" y="4968319"/>
            <a:ext cx="50026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28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 + 15) = 28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∙ 16 = (28 ∙ 4)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96E1BB-C7E6-477E-AFEC-0E34C6BEFAF3}"/>
                  </a:ext>
                </a:extLst>
              </p:cNvPr>
              <p:cNvSpPr txBox="1"/>
              <p:nvPr/>
            </p:nvSpPr>
            <p:spPr>
              <a:xfrm>
                <a:off x="9264352" y="5429984"/>
                <a:ext cx="1471108" cy="410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ru-R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4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ru-RU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4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𝑫</m:t>
                          </m:r>
                        </m:e>
                      </m:rad>
                      <m:r>
                        <a:rPr kumimoji="0" lang="ru-RU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4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ru-RU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4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𝟏𝟏𝟐</m:t>
                      </m:r>
                    </m:oMath>
                  </m:oMathPara>
                </a14:m>
                <a:endPara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43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96E1BB-C7E6-477E-AFEC-0E34C6BEF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352" y="5429984"/>
                <a:ext cx="1471108" cy="4104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CF5ABE-C103-450A-A21A-EA486022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7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828010"/>
          </a:xfrm>
        </p:spPr>
        <p:txBody>
          <a:bodyPr>
            <a:normAutofit/>
          </a:bodyPr>
          <a:lstStyle/>
          <a:p>
            <a:r>
              <a:rPr lang="ru-RU" sz="3600" dirty="0"/>
              <a:t>Исследование функций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C6BB90E-9C36-4C63-AACD-E157ECD2C6A4}"/>
              </a:ext>
            </a:extLst>
          </p:cNvPr>
          <p:cNvSpPr txBox="1">
            <a:spLocks/>
          </p:cNvSpPr>
          <p:nvPr/>
        </p:nvSpPr>
        <p:spPr>
          <a:xfrm>
            <a:off x="329940" y="1076865"/>
            <a:ext cx="8280920" cy="528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spcAft>
                <a:spcPts val="450"/>
              </a:spcAft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Найдите абсциссу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ы) точки пересечения графиков функций: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751E6D-888F-4BBA-A1B4-CE76A3EB1E18}"/>
                  </a:ext>
                </a:extLst>
              </p:cNvPr>
              <p:cNvSpPr txBox="1"/>
              <p:nvPr/>
            </p:nvSpPr>
            <p:spPr>
              <a:xfrm>
                <a:off x="609600" y="1616922"/>
                <a:ext cx="210166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751E6D-888F-4BBA-A1B4-CE76A3EB1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616922"/>
                <a:ext cx="2101666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D8E5B-F92A-40E7-BDC6-624DBD2F7764}"/>
                  </a:ext>
                </a:extLst>
              </p:cNvPr>
              <p:cNvSpPr txBox="1"/>
              <p:nvPr/>
            </p:nvSpPr>
            <p:spPr>
              <a:xfrm>
                <a:off x="3575720" y="1632762"/>
                <a:ext cx="2182777" cy="435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=2,5</m:t>
                      </m:r>
                      <m:rad>
                        <m:radPr>
                          <m:degHide m:val="on"/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rad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D8E5B-F92A-40E7-BDC6-624DBD2F7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720" y="1632762"/>
                <a:ext cx="2182777" cy="4356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66E0D5-471A-4343-9168-48BFF27E740E}"/>
                  </a:ext>
                </a:extLst>
              </p:cNvPr>
              <p:cNvSpPr txBox="1"/>
              <p:nvPr/>
            </p:nvSpPr>
            <p:spPr>
              <a:xfrm>
                <a:off x="2607646" y="2495374"/>
                <a:ext cx="2303066" cy="435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+1=2,5</m:t>
                      </m:r>
                      <m:rad>
                        <m:radPr>
                          <m:degHide m:val="on"/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rad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66E0D5-471A-4343-9168-48BFF27E7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46" y="2495374"/>
                <a:ext cx="2303066" cy="435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B15E0A-646B-4A83-A5C4-41701CCDE832}"/>
                  </a:ext>
                </a:extLst>
              </p:cNvPr>
              <p:cNvSpPr txBox="1"/>
              <p:nvPr/>
            </p:nvSpPr>
            <p:spPr>
              <a:xfrm>
                <a:off x="6705506" y="2289897"/>
                <a:ext cx="1773499" cy="961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ru-RU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a:rPr kumimoji="0" lang="ru-RU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ru-RU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≥0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ru-RU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ru-RU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+1≥0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B15E0A-646B-4A83-A5C4-41701CCDE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506" y="2289897"/>
                <a:ext cx="1773499" cy="9611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29F8B2-1B34-4DBB-A71B-A61DCE87D6CB}"/>
                  </a:ext>
                </a:extLst>
              </p:cNvPr>
              <p:cNvSpPr txBox="1"/>
              <p:nvPr/>
            </p:nvSpPr>
            <p:spPr>
              <a:xfrm>
                <a:off x="2563421" y="3138783"/>
                <a:ext cx="33572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ru-RU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ru-RU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ru-RU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6,25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29F8B2-1B34-4DBB-A71B-A61DCE87D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421" y="3138783"/>
                <a:ext cx="335720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E49473-771F-4E98-9297-4605294C2871}"/>
                  </a:ext>
                </a:extLst>
              </p:cNvPr>
              <p:cNvSpPr txBox="1"/>
              <p:nvPr/>
            </p:nvSpPr>
            <p:spPr>
              <a:xfrm>
                <a:off x="2563445" y="3814335"/>
                <a:ext cx="38956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+1−6,25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E49473-771F-4E98-9297-4605294C2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445" y="3814335"/>
                <a:ext cx="3895618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10444-ECA0-4142-B2DE-3350ACC53563}"/>
                  </a:ext>
                </a:extLst>
              </p:cNvPr>
              <p:cNvSpPr txBox="1"/>
              <p:nvPr/>
            </p:nvSpPr>
            <p:spPr>
              <a:xfrm>
                <a:off x="2577297" y="4469029"/>
                <a:ext cx="29942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  <m:sSup>
                        <m:sSup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−17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+4=0</m:t>
                      </m:r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10444-ECA0-4142-B2DE-3350ACC5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297" y="4469029"/>
                <a:ext cx="299421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3B0000-EE04-4A18-B295-65D9DF5EDCF6}"/>
                  </a:ext>
                </a:extLst>
              </p:cNvPr>
              <p:cNvSpPr txBox="1"/>
              <p:nvPr/>
            </p:nvSpPr>
            <p:spPr>
              <a:xfrm>
                <a:off x="2612423" y="4968826"/>
                <a:ext cx="3268715" cy="429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𝐷</m:t>
                      </m:r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e>
                        <m:sup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−4⋅4∙4=</m:t>
                      </m:r>
                    </m:oMath>
                  </m:oMathPara>
                </a14:m>
                <a:endParaRPr kumimoji="0" lang="ru-RU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3B0000-EE04-4A18-B295-65D9DF5ED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423" y="4968826"/>
                <a:ext cx="3268715" cy="4296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6FC4D3-BA5A-4E82-B516-9E1DAAF8F78F}"/>
                  </a:ext>
                </a:extLst>
              </p:cNvPr>
              <p:cNvSpPr txBox="1"/>
              <p:nvPr/>
            </p:nvSpPr>
            <p:spPr>
              <a:xfrm>
                <a:off x="2742191" y="5929982"/>
                <a:ext cx="2760307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 </m:t>
                          </m:r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ru-R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ru-R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6FC4D3-BA5A-4E82-B516-9E1DAAF8F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191" y="5929982"/>
                <a:ext cx="2760307" cy="8066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565924B3-2069-4A4A-86AB-0EC63BA6CB90}"/>
                  </a:ext>
                </a:extLst>
              </p14:cNvPr>
              <p14:cNvContentPartPr/>
              <p14:nvPr/>
            </p14:nvContentPartPr>
            <p14:xfrm>
              <a:off x="6486266" y="3682725"/>
              <a:ext cx="438480" cy="76860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565924B3-2069-4A4A-86AB-0EC63BA6CB9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76906" y="3673365"/>
                <a:ext cx="457200" cy="78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643955-943B-4EAC-957B-D2D2F768E8B6}"/>
                  </a:ext>
                </a:extLst>
              </p:cNvPr>
              <p:cNvSpPr txBox="1"/>
              <p:nvPr/>
            </p:nvSpPr>
            <p:spPr>
              <a:xfrm>
                <a:off x="2563421" y="5467056"/>
                <a:ext cx="920036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17</m:t>
                        </m:r>
                      </m:e>
                      <m:sup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ru-RU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e>
                      <m:sup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ru-RU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ru-RU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17−8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∙</m:t>
                    </m:r>
                    <m:d>
                      <m:d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17+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= 9 ∙ 25 = (3 ∙ 5)</a:t>
                </a:r>
                <a:r>
                  <a:rPr kumimoji="0" lang="en-US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= 15</a:t>
                </a:r>
                <a:r>
                  <a:rPr kumimoji="0" lang="en-US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</a:t>
                </a:r>
                <a:endParaRPr kumimoji="0" lang="ru-RU" sz="2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643955-943B-4EAC-957B-D2D2F768E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421" y="5467056"/>
                <a:ext cx="9200368" cy="523220"/>
              </a:xfrm>
              <a:prstGeom prst="rect">
                <a:avLst/>
              </a:prstGeom>
              <a:blipFill>
                <a:blip r:embed="rId13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D120EF-1036-4BA1-98A4-24D2D6BD2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90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324" y="80369"/>
            <a:ext cx="8075240" cy="1371600"/>
          </a:xfrm>
        </p:spPr>
        <p:txBody>
          <a:bodyPr>
            <a:normAutofit/>
          </a:bodyPr>
          <a:lstStyle/>
          <a:p>
            <a:r>
              <a:rPr lang="ru-RU" dirty="0"/>
              <a:t>Математические фокусы:</a:t>
            </a:r>
            <a:br>
              <a:rPr lang="ru-RU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</a:t>
            </a:r>
            <a:r>
              <a:rPr lang="ru-RU" sz="2400" i="1" dirty="0"/>
              <a:t>Умножение числа на 11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524" y="1556792"/>
            <a:ext cx="5323420" cy="4925144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"Раздвигаем" первое  и последнее число а в середину вписываем их сумму. 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ru-RU" sz="3200" dirty="0">
                <a:solidFill>
                  <a:srgbClr val="FF0000"/>
                </a:solidFill>
              </a:rPr>
              <a:t>Например: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</a:rPr>
              <a:t>25*11=</a:t>
            </a:r>
            <a:r>
              <a:rPr lang="ru-RU" sz="3200" dirty="0">
                <a:solidFill>
                  <a:srgbClr val="C00000"/>
                </a:solidFill>
              </a:rPr>
              <a:t>2</a:t>
            </a:r>
            <a:r>
              <a:rPr lang="ru-RU" sz="3200" dirty="0">
                <a:solidFill>
                  <a:srgbClr val="002060"/>
                </a:solidFill>
              </a:rPr>
              <a:t>(2+5=7</a:t>
            </a:r>
            <a:r>
              <a:rPr lang="en-US" sz="3200" dirty="0">
                <a:solidFill>
                  <a:srgbClr val="002060"/>
                </a:solidFill>
              </a:rPr>
              <a:t>)</a:t>
            </a:r>
            <a:r>
              <a:rPr lang="en-US" sz="3200" dirty="0">
                <a:solidFill>
                  <a:srgbClr val="C00000"/>
                </a:solidFill>
              </a:rPr>
              <a:t>5</a:t>
            </a:r>
            <a:r>
              <a:rPr lang="en-US" sz="3200" dirty="0">
                <a:solidFill>
                  <a:srgbClr val="002060"/>
                </a:solidFill>
              </a:rPr>
              <a:t> =275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</a:rPr>
              <a:t>85х11=</a:t>
            </a:r>
            <a:r>
              <a:rPr lang="en-US" sz="3200" dirty="0">
                <a:solidFill>
                  <a:srgbClr val="C00000"/>
                </a:solidFill>
              </a:rPr>
              <a:t>8</a:t>
            </a:r>
            <a:r>
              <a:rPr lang="en-US" sz="3200" dirty="0">
                <a:solidFill>
                  <a:srgbClr val="002060"/>
                </a:solidFill>
              </a:rPr>
              <a:t>(8+5)</a:t>
            </a:r>
            <a:r>
              <a:rPr lang="ru-RU" sz="3200" dirty="0">
                <a:solidFill>
                  <a:srgbClr val="C00000"/>
                </a:solidFill>
              </a:rPr>
              <a:t>5</a:t>
            </a:r>
            <a:r>
              <a:rPr lang="en-US" sz="3200" dirty="0">
                <a:solidFill>
                  <a:srgbClr val="002060"/>
                </a:solidFill>
              </a:rPr>
              <a:t>=935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354</a:t>
            </a:r>
            <a:r>
              <a:rPr lang="ru-RU" sz="3200" dirty="0">
                <a:solidFill>
                  <a:srgbClr val="002060"/>
                </a:solidFill>
              </a:rPr>
              <a:t> ∙ </a:t>
            </a:r>
            <a:r>
              <a:rPr lang="en-US" sz="3200" dirty="0">
                <a:solidFill>
                  <a:srgbClr val="002060"/>
                </a:solidFill>
              </a:rPr>
              <a:t>11=</a:t>
            </a:r>
            <a:r>
              <a:rPr lang="en-US" sz="3200" dirty="0">
                <a:solidFill>
                  <a:srgbClr val="C00000"/>
                </a:solidFill>
              </a:rPr>
              <a:t>3</a:t>
            </a:r>
            <a:r>
              <a:rPr lang="en-US" sz="3200" dirty="0">
                <a:solidFill>
                  <a:srgbClr val="002060"/>
                </a:solidFill>
              </a:rPr>
              <a:t>(3+5)(5+4)</a:t>
            </a:r>
            <a:r>
              <a:rPr lang="en-US" sz="3200" dirty="0">
                <a:solidFill>
                  <a:srgbClr val="C00000"/>
                </a:solidFill>
              </a:rPr>
              <a:t>4</a:t>
            </a:r>
            <a:r>
              <a:rPr lang="en-US" sz="3200" dirty="0">
                <a:solidFill>
                  <a:srgbClr val="002060"/>
                </a:solidFill>
              </a:rPr>
              <a:t>=3894</a:t>
            </a:r>
            <a:r>
              <a:rPr lang="ru-RU" b="1" dirty="0"/>
              <a:t> </a:t>
            </a:r>
            <a:endParaRPr lang="en-US" dirty="0"/>
          </a:p>
          <a:p>
            <a:endParaRPr lang="ru-RU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D22726B5-B931-499C-B688-5050FAF91E6A}"/>
              </a:ext>
            </a:extLst>
          </p:cNvPr>
          <p:cNvSpPr txBox="1">
            <a:spLocks/>
          </p:cNvSpPr>
          <p:nvPr/>
        </p:nvSpPr>
        <p:spPr>
          <a:xfrm>
            <a:off x="6744072" y="2442363"/>
            <a:ext cx="3888432" cy="4373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solidFill>
                  <a:srgbClr val="002060"/>
                </a:solidFill>
              </a:rPr>
              <a:t>63 ∙ </a:t>
            </a:r>
            <a:r>
              <a:rPr lang="en-US" sz="3600" dirty="0">
                <a:solidFill>
                  <a:srgbClr val="002060"/>
                </a:solidFill>
              </a:rPr>
              <a:t>11=</a:t>
            </a:r>
          </a:p>
          <a:p>
            <a:pPr>
              <a:buClr>
                <a:srgbClr val="FF6600"/>
              </a:buClr>
            </a:pPr>
            <a:r>
              <a:rPr lang="ru-RU" sz="3600" dirty="0">
                <a:solidFill>
                  <a:srgbClr val="002060"/>
                </a:solidFill>
              </a:rPr>
              <a:t>72 ∙ 11 =  </a:t>
            </a:r>
          </a:p>
          <a:p>
            <a:pPr>
              <a:buClr>
                <a:srgbClr val="FF6600"/>
              </a:buClr>
            </a:pPr>
            <a:r>
              <a:rPr lang="ru-RU" sz="3600" dirty="0">
                <a:solidFill>
                  <a:srgbClr val="002060"/>
                </a:solidFill>
              </a:rPr>
              <a:t>36 ∙ 11 =  </a:t>
            </a:r>
          </a:p>
          <a:p>
            <a:pPr>
              <a:buClr>
                <a:srgbClr val="FF6600"/>
              </a:buClr>
            </a:pPr>
            <a:r>
              <a:rPr lang="ru-RU" sz="3600" dirty="0">
                <a:solidFill>
                  <a:srgbClr val="002060"/>
                </a:solidFill>
              </a:rPr>
              <a:t>94 ∙  11 = </a:t>
            </a:r>
          </a:p>
          <a:p>
            <a:r>
              <a:rPr lang="en-US" sz="3600" dirty="0">
                <a:solidFill>
                  <a:srgbClr val="002060"/>
                </a:solidFill>
              </a:rPr>
              <a:t>4327</a:t>
            </a:r>
            <a:r>
              <a:rPr lang="ru-RU" sz="3600" dirty="0">
                <a:solidFill>
                  <a:srgbClr val="002060"/>
                </a:solidFill>
              </a:rPr>
              <a:t> ∙ </a:t>
            </a:r>
            <a:r>
              <a:rPr lang="en-US" sz="3600" dirty="0">
                <a:solidFill>
                  <a:srgbClr val="002060"/>
                </a:solidFill>
              </a:rPr>
              <a:t>11=</a:t>
            </a:r>
          </a:p>
          <a:p>
            <a:r>
              <a:rPr lang="en-US" sz="3600" dirty="0">
                <a:solidFill>
                  <a:srgbClr val="002060"/>
                </a:solidFill>
              </a:rPr>
              <a:t>587</a:t>
            </a:r>
            <a:r>
              <a:rPr lang="ru-RU" sz="3600" dirty="0">
                <a:solidFill>
                  <a:srgbClr val="002060"/>
                </a:solidFill>
              </a:rPr>
              <a:t> ∙ </a:t>
            </a:r>
            <a:r>
              <a:rPr lang="en-US" sz="3600" dirty="0">
                <a:solidFill>
                  <a:srgbClr val="002060"/>
                </a:solidFill>
              </a:rPr>
              <a:t>11=</a:t>
            </a:r>
          </a:p>
          <a:p>
            <a:endParaRPr lang="ru-RU" dirty="0"/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E1B05C40-CC00-40CD-BAC5-BF5220CE1B39}"/>
              </a:ext>
            </a:extLst>
          </p:cNvPr>
          <p:cNvSpPr/>
          <p:nvPr/>
        </p:nvSpPr>
        <p:spPr>
          <a:xfrm>
            <a:off x="9126860" y="2442363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693</a:t>
            </a: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88456B36-DFEE-477B-AF6F-635A0245E647}"/>
              </a:ext>
            </a:extLst>
          </p:cNvPr>
          <p:cNvSpPr/>
          <p:nvPr/>
        </p:nvSpPr>
        <p:spPr>
          <a:xfrm>
            <a:off x="9133466" y="3200400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792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5">
            <a:extLst>
              <a:ext uri="{FF2B5EF4-FFF2-40B4-BE49-F238E27FC236}">
                <a16:creationId xmlns:a16="http://schemas.microsoft.com/office/drawing/2014/main" id="{AA1B468E-3158-4AE7-9BDA-F2FF2C6C5C14}"/>
              </a:ext>
            </a:extLst>
          </p:cNvPr>
          <p:cNvSpPr/>
          <p:nvPr/>
        </p:nvSpPr>
        <p:spPr>
          <a:xfrm>
            <a:off x="9184704" y="3873608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  <a:r>
              <a:rPr lang="ru-RU" sz="3200" b="1" dirty="0">
                <a:solidFill>
                  <a:srgbClr val="002060"/>
                </a:solidFill>
              </a:rPr>
              <a:t>96</a:t>
            </a:r>
          </a:p>
        </p:txBody>
      </p:sp>
      <p:sp>
        <p:nvSpPr>
          <p:cNvPr id="9" name="Скругленный прямоугольник 6">
            <a:extLst>
              <a:ext uri="{FF2B5EF4-FFF2-40B4-BE49-F238E27FC236}">
                <a16:creationId xmlns:a16="http://schemas.microsoft.com/office/drawing/2014/main" id="{81E2FD7A-F269-450B-A6B5-0EC192A70700}"/>
              </a:ext>
            </a:extLst>
          </p:cNvPr>
          <p:cNvSpPr/>
          <p:nvPr/>
        </p:nvSpPr>
        <p:spPr>
          <a:xfrm>
            <a:off x="9184704" y="4594689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1034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7">
            <a:extLst>
              <a:ext uri="{FF2B5EF4-FFF2-40B4-BE49-F238E27FC236}">
                <a16:creationId xmlns:a16="http://schemas.microsoft.com/office/drawing/2014/main" id="{4E9C0AA6-6F8C-42C7-8625-C8B740561FE2}"/>
              </a:ext>
            </a:extLst>
          </p:cNvPr>
          <p:cNvSpPr/>
          <p:nvPr/>
        </p:nvSpPr>
        <p:spPr>
          <a:xfrm>
            <a:off x="9184704" y="5304853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47597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8">
            <a:extLst>
              <a:ext uri="{FF2B5EF4-FFF2-40B4-BE49-F238E27FC236}">
                <a16:creationId xmlns:a16="http://schemas.microsoft.com/office/drawing/2014/main" id="{2EADBB01-F92E-4B3C-89EF-5EA323C7B23A}"/>
              </a:ext>
            </a:extLst>
          </p:cNvPr>
          <p:cNvSpPr/>
          <p:nvPr/>
        </p:nvSpPr>
        <p:spPr>
          <a:xfrm>
            <a:off x="9191310" y="6015017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64</a:t>
            </a:r>
            <a:r>
              <a:rPr lang="ru-RU" sz="3200" b="1" dirty="0">
                <a:solidFill>
                  <a:srgbClr val="002060"/>
                </a:solidFill>
              </a:rPr>
              <a:t>57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F3316-ADAE-4BFB-84FD-41EC2AA8ECE2}"/>
              </a:ext>
            </a:extLst>
          </p:cNvPr>
          <p:cNvSpPr txBox="1"/>
          <p:nvPr/>
        </p:nvSpPr>
        <p:spPr>
          <a:xfrm>
            <a:off x="7176120" y="1516754"/>
            <a:ext cx="3024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0" i="0" u="none" strike="noStrike" kern="1200" cap="all" spc="-60" normalizeH="0" baseline="0" noProof="0" dirty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Вычисли: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FADDE8-AE48-4D20-A4F3-6190734E0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5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837" y="309553"/>
            <a:ext cx="7059427" cy="1785951"/>
          </a:xfrm>
        </p:spPr>
        <p:txBody>
          <a:bodyPr>
            <a:noAutofit/>
          </a:bodyPr>
          <a:lstStyle/>
          <a:p>
            <a:r>
              <a:rPr lang="ru-RU" sz="2400" dirty="0"/>
              <a:t>Математические фокусы: 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i="1" dirty="0"/>
              <a:t>умножение на себя  некоторых двузначных чисел: </a:t>
            </a:r>
            <a:br>
              <a:rPr lang="ru-RU" sz="2400" i="1" dirty="0"/>
            </a:br>
            <a:r>
              <a:rPr lang="ru-RU" sz="2400" i="1" dirty="0"/>
              <a:t>15*15, 25*25, 35*35 и т.д.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2999542"/>
            <a:ext cx="5184576" cy="2293427"/>
          </a:xfrm>
        </p:spPr>
        <p:txBody>
          <a:bodyPr>
            <a:normAutofit/>
          </a:bodyPr>
          <a:lstStyle/>
          <a:p>
            <a:r>
              <a:rPr lang="ru-RU" sz="3200" u="sng" dirty="0"/>
              <a:t>Квадрат числа, которое оканчивается на 5</a:t>
            </a:r>
          </a:p>
          <a:p>
            <a:r>
              <a:rPr lang="ru-RU" sz="3200" dirty="0"/>
              <a:t>35 ∙ 35 = [</a:t>
            </a:r>
            <a:r>
              <a:rPr lang="ru-RU" sz="3200" dirty="0">
                <a:solidFill>
                  <a:schemeClr val="tx2"/>
                </a:solidFill>
              </a:rPr>
              <a:t>3 ∙ 4</a:t>
            </a:r>
            <a:r>
              <a:rPr lang="ru-RU" sz="3200" dirty="0"/>
              <a:t>]</a:t>
            </a:r>
            <a:r>
              <a:rPr lang="ru-RU" sz="3200" dirty="0">
                <a:solidFill>
                  <a:srgbClr val="1109B9"/>
                </a:solidFill>
              </a:rPr>
              <a:t>25</a:t>
            </a:r>
            <a:r>
              <a:rPr lang="ru-RU" sz="3200" dirty="0"/>
              <a:t> = 1225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17067-DDAA-45DB-9094-C8FEDDCA0DFD}"/>
              </a:ext>
            </a:extLst>
          </p:cNvPr>
          <p:cNvSpPr txBox="1"/>
          <p:nvPr/>
        </p:nvSpPr>
        <p:spPr>
          <a:xfrm>
            <a:off x="7754827" y="1363146"/>
            <a:ext cx="3024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0" i="0" u="none" strike="noStrike" kern="1200" cap="all" spc="-60" normalizeH="0" baseline="0" noProof="0" dirty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Вычисли:</a:t>
            </a:r>
            <a:endParaRPr lang="ru-RU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E8090C27-E155-4E70-8AFB-AFE5CA734079}"/>
              </a:ext>
            </a:extLst>
          </p:cNvPr>
          <p:cNvSpPr txBox="1">
            <a:spLocks/>
          </p:cNvSpPr>
          <p:nvPr/>
        </p:nvSpPr>
        <p:spPr>
          <a:xfrm>
            <a:off x="7706632" y="2075322"/>
            <a:ext cx="2185974" cy="46053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1) 15 ∙ 15=</a:t>
            </a:r>
          </a:p>
          <a:p>
            <a:r>
              <a:rPr lang="ru-RU" sz="3200" dirty="0"/>
              <a:t>2) 25 ∙ 25=</a:t>
            </a:r>
          </a:p>
          <a:p>
            <a:r>
              <a:rPr lang="ru-RU" sz="3200" dirty="0"/>
              <a:t>3) 35 ∙ 35=</a:t>
            </a:r>
          </a:p>
          <a:p>
            <a:r>
              <a:rPr lang="ru-RU" sz="3200" dirty="0"/>
              <a:t>4) 45 ∙ 45=</a:t>
            </a:r>
          </a:p>
          <a:p>
            <a:r>
              <a:rPr lang="ru-RU" sz="3200" dirty="0"/>
              <a:t>5) 65 ∙ 65=</a:t>
            </a:r>
          </a:p>
          <a:p>
            <a:r>
              <a:rPr lang="ru-RU" sz="3200" dirty="0"/>
              <a:t>6) 75 ∙ 75=</a:t>
            </a:r>
          </a:p>
          <a:p>
            <a:r>
              <a:rPr lang="ru-RU" sz="3200" dirty="0"/>
              <a:t>7) 85 ∙ 85=</a:t>
            </a:r>
          </a:p>
          <a:p>
            <a:r>
              <a:rPr lang="ru-RU" sz="3200" dirty="0"/>
              <a:t>8) 95 ∙ 95=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31CBB6D9-74FD-482D-A445-B2D04172F211}"/>
              </a:ext>
            </a:extLst>
          </p:cNvPr>
          <p:cNvSpPr txBox="1">
            <a:spLocks/>
          </p:cNvSpPr>
          <p:nvPr/>
        </p:nvSpPr>
        <p:spPr>
          <a:xfrm>
            <a:off x="9815662" y="2048428"/>
            <a:ext cx="1620848" cy="46053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4225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5625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7225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0141D-63D4-465C-8327-EDC7615D28F1}"/>
              </a:ext>
            </a:extLst>
          </p:cNvPr>
          <p:cNvSpPr txBox="1"/>
          <p:nvPr/>
        </p:nvSpPr>
        <p:spPr>
          <a:xfrm>
            <a:off x="271607" y="4762497"/>
            <a:ext cx="66164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195*195=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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 ∙ (19+1)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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109B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=38025</a:t>
            </a:r>
            <a:endParaRPr lang="ru-RU" sz="320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4E0457-4CEB-485C-B025-4B1FB55FC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61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A7B3C0CE-26F6-434B-9A2B-5F4F135F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18" y="247204"/>
            <a:ext cx="11109474" cy="13716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solidFill>
                  <a:srgbClr val="C00000"/>
                </a:solidFill>
                <a:latin typeface="+mn-lt"/>
              </a:rPr>
              <a:t>Давайте же будем квалифицированными пользователями, знающими сильные и слабые свойства собственного уникального мозга, и пусть это сделает нашу жизнь более долгой, эффективной и счастливой. </a:t>
            </a:r>
            <a:r>
              <a:rPr lang="ru-RU" sz="2000" b="1" dirty="0">
                <a:solidFill>
                  <a:srgbClr val="1B5956"/>
                </a:solidFill>
                <a:latin typeface="+mn-lt"/>
              </a:rPr>
              <a:t/>
            </a:r>
            <a:br>
              <a:rPr lang="ru-RU" sz="2000" b="1" dirty="0">
                <a:solidFill>
                  <a:srgbClr val="1B5956"/>
                </a:solidFill>
                <a:latin typeface="+mn-lt"/>
              </a:rPr>
            </a:br>
            <a:r>
              <a:rPr lang="ru-RU" sz="2000" b="1" dirty="0">
                <a:solidFill>
                  <a:srgbClr val="1B5956"/>
                </a:solidFill>
                <a:latin typeface="+mn-lt"/>
              </a:rPr>
              <a:t>Вячеслав </a:t>
            </a:r>
            <a:r>
              <a:rPr lang="ru-RU" sz="2000" b="1" dirty="0" err="1">
                <a:solidFill>
                  <a:srgbClr val="1B5956"/>
                </a:solidFill>
                <a:latin typeface="+mn-lt"/>
              </a:rPr>
              <a:t>Дубынин</a:t>
            </a:r>
            <a:endParaRPr lang="ru-RU" sz="2000" b="1" dirty="0">
              <a:solidFill>
                <a:srgbClr val="1B5956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88611" y="4149750"/>
            <a:ext cx="25445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Роберт </a:t>
            </a:r>
            <a:r>
              <a:rPr lang="ru-RU" sz="2000" dirty="0" err="1"/>
              <a:t>Сапольски</a:t>
            </a:r>
            <a:endParaRPr lang="ru-RU" sz="2000" dirty="0"/>
          </a:p>
          <a:p>
            <a:r>
              <a:rPr lang="ru-RU" sz="2000" dirty="0"/>
              <a:t>Курс «Биология поведения человека», </a:t>
            </a:r>
          </a:p>
          <a:p>
            <a:r>
              <a:rPr lang="ru-RU" sz="2000" dirty="0"/>
              <a:t>25 лекций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509D26-6A03-40D1-B068-097214A0D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260" y="1838674"/>
            <a:ext cx="1785601" cy="2513381"/>
          </a:xfrm>
          <a:prstGeom prst="rect">
            <a:avLst/>
          </a:prstGeom>
          <a:ln>
            <a:solidFill>
              <a:srgbClr val="0E2C2B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5E8E75-888A-4195-8067-AF68840F2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290" y="4315169"/>
            <a:ext cx="1408801" cy="14088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ED29F6-7BB6-4D69-B6A0-37132E7E37A8}"/>
              </a:ext>
            </a:extLst>
          </p:cNvPr>
          <p:cNvSpPr txBox="1"/>
          <p:nvPr/>
        </p:nvSpPr>
        <p:spPr>
          <a:xfrm>
            <a:off x="4907508" y="4149750"/>
            <a:ext cx="23159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МГУ: Вячеслав </a:t>
            </a:r>
            <a:r>
              <a:rPr lang="ru-RU" sz="2000" dirty="0" err="1"/>
              <a:t>Дубынин</a:t>
            </a:r>
            <a:r>
              <a:rPr lang="ru-RU" sz="2000" dirty="0"/>
              <a:t> Курс «Мозг и потребности человека», </a:t>
            </a:r>
          </a:p>
          <a:p>
            <a:r>
              <a:rPr lang="ru-RU" sz="2000" dirty="0"/>
              <a:t>12 лекций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17FC15A-06CE-4313-A61B-4E47DB618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614" y="4343770"/>
            <a:ext cx="1484334" cy="14843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B7BC2F8-86ED-4A68-93BF-6C4AD1D53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3" t="8285" b="40739"/>
          <a:stretch/>
        </p:blipFill>
        <p:spPr>
          <a:xfrm>
            <a:off x="5191224" y="1721373"/>
            <a:ext cx="3024336" cy="222488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9CC127E-2C07-42E5-97A1-A840DEEC4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32" y="1763443"/>
            <a:ext cx="3368627" cy="224166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81ABC7-9747-4B7C-A9C7-CC130056A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5673" y="4117228"/>
            <a:ext cx="1767174" cy="2631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56DCDDE-9C91-491A-AFAD-83B129EFAC08}"/>
              </a:ext>
            </a:extLst>
          </p:cNvPr>
          <p:cNvSpPr txBox="1"/>
          <p:nvPr/>
        </p:nvSpPr>
        <p:spPr>
          <a:xfrm>
            <a:off x="259281" y="6045892"/>
            <a:ext cx="4542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https://www.youtube.com/playlist?list=PL8YZyma552VcePhq86dEkohvoTpWPuauk</a:t>
            </a:r>
            <a:r>
              <a:rPr lang="ru-RU" dirty="0"/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EB7C3E-A672-48C6-BFFD-F1D8B4C642E7}"/>
              </a:ext>
            </a:extLst>
          </p:cNvPr>
          <p:cNvSpPr txBox="1"/>
          <p:nvPr/>
        </p:nvSpPr>
        <p:spPr>
          <a:xfrm>
            <a:off x="4974389" y="5907392"/>
            <a:ext cx="42529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https://www.youtube.com/watch?v=uvOcERyPlxA&amp;list=PLy64S0OTque37EA_1jwT1OePqk8op_poI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782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5117" y="1731637"/>
            <a:ext cx="8713843" cy="1512168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Фокус работает </a:t>
            </a:r>
            <a:r>
              <a:rPr lang="ru-RU" sz="2400" u="sng" dirty="0">
                <a:solidFill>
                  <a:srgbClr val="7030A0"/>
                </a:solidFill>
              </a:rPr>
              <a:t>ТОЛЬКО</a:t>
            </a:r>
            <a:r>
              <a:rPr lang="ru-RU" sz="2400" dirty="0">
                <a:solidFill>
                  <a:srgbClr val="7030A0"/>
                </a:solidFill>
              </a:rPr>
              <a:t> для таких чисел, у которых </a:t>
            </a:r>
          </a:p>
          <a:p>
            <a:r>
              <a:rPr lang="ru-RU" sz="2400" dirty="0">
                <a:solidFill>
                  <a:srgbClr val="7030A0"/>
                </a:solidFill>
              </a:rPr>
              <a:t>1) Во-первых, число десятков одинаковое, </a:t>
            </a:r>
          </a:p>
          <a:p>
            <a:r>
              <a:rPr lang="ru-RU" sz="2400" dirty="0">
                <a:solidFill>
                  <a:srgbClr val="7030A0"/>
                </a:solidFill>
              </a:rPr>
              <a:t>2) Во-вторых, сумма единиц равна 10.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83432" y="155917"/>
            <a:ext cx="10585176" cy="1512168"/>
          </a:xfrm>
        </p:spPr>
        <p:txBody>
          <a:bodyPr>
            <a:normAutofit/>
          </a:bodyPr>
          <a:lstStyle/>
          <a:p>
            <a:r>
              <a:rPr lang="ru-RU" dirty="0"/>
              <a:t>Математические фокусы: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700" i="1" dirty="0"/>
              <a:t>Умножение </a:t>
            </a:r>
            <a:r>
              <a:rPr lang="ru-RU" sz="2700" i="1" u="sng" dirty="0"/>
              <a:t>некоторых</a:t>
            </a:r>
            <a:r>
              <a:rPr lang="ru-RU" sz="2700" i="1" dirty="0"/>
              <a:t> двузначных чисел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D337BFD-7D16-46DF-9D2E-225FAE1B88E4}"/>
              </a:ext>
            </a:extLst>
          </p:cNvPr>
          <p:cNvGrpSpPr/>
          <p:nvPr/>
        </p:nvGrpSpPr>
        <p:grpSpPr>
          <a:xfrm>
            <a:off x="1866310" y="3435551"/>
            <a:ext cx="8315527" cy="3014744"/>
            <a:chOff x="1777598" y="2906598"/>
            <a:chExt cx="8315527" cy="301474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77598" y="2906598"/>
              <a:ext cx="3997124" cy="289137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911996" y="4035275"/>
              <a:ext cx="39679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800" b="1" dirty="0">
                  <a:solidFill>
                    <a:srgbClr val="000000"/>
                  </a:solidFill>
                  <a:latin typeface="Arial"/>
                </a:rPr>
                <a:t>93×97 = 9021 </a:t>
              </a:r>
            </a:p>
          </p:txBody>
        </p:sp>
        <p:sp>
          <p:nvSpPr>
            <p:cNvPr id="6" name="Выгнутая вниз стрелка 5"/>
            <p:cNvSpPr/>
            <p:nvPr/>
          </p:nvSpPr>
          <p:spPr>
            <a:xfrm rot="21114984">
              <a:off x="2691116" y="4931972"/>
              <a:ext cx="2845085" cy="504552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199008" y="2906598"/>
              <a:ext cx="14855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rgbClr val="00B050"/>
                  </a:solidFill>
                  <a:latin typeface="Arial"/>
                </a:rPr>
                <a:t>9×10</a:t>
              </a:r>
            </a:p>
          </p:txBody>
        </p:sp>
        <p:sp>
          <p:nvSpPr>
            <p:cNvPr id="8" name="Выгнутая вверх стрелка 7"/>
            <p:cNvSpPr/>
            <p:nvPr/>
          </p:nvSpPr>
          <p:spPr>
            <a:xfrm>
              <a:off x="2063552" y="3536333"/>
              <a:ext cx="2880320" cy="684755"/>
            </a:xfrm>
            <a:prstGeom prst="curved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300185" y="5336567"/>
              <a:ext cx="93460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rgbClr val="FF0000"/>
                  </a:solidFill>
                  <a:latin typeface="Arial"/>
                </a:rPr>
                <a:t>3×7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096000" y="2914408"/>
              <a:ext cx="3997124" cy="289137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" name="Выгнутая вниз стрелка 18"/>
            <p:cNvSpPr/>
            <p:nvPr/>
          </p:nvSpPr>
          <p:spPr>
            <a:xfrm rot="20809191">
              <a:off x="7008283" y="4936108"/>
              <a:ext cx="2765634" cy="397922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541185" y="2906598"/>
              <a:ext cx="14855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rgbClr val="00B050"/>
                  </a:solidFill>
                  <a:latin typeface="Arial"/>
                </a:rPr>
                <a:t>3×4</a:t>
              </a:r>
            </a:p>
          </p:txBody>
        </p:sp>
        <p:sp>
          <p:nvSpPr>
            <p:cNvPr id="21" name="Выгнутая вверх стрелка 20"/>
            <p:cNvSpPr/>
            <p:nvPr/>
          </p:nvSpPr>
          <p:spPr>
            <a:xfrm>
              <a:off x="6341894" y="3621561"/>
              <a:ext cx="2850450" cy="514296"/>
            </a:xfrm>
            <a:prstGeom prst="curved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816676" y="5330020"/>
              <a:ext cx="93460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rgbClr val="FF0000"/>
                  </a:solidFill>
                  <a:latin typeface="Arial"/>
                </a:rPr>
                <a:t>1×9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125144" y="4035274"/>
              <a:ext cx="39679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800" b="1" dirty="0">
                  <a:solidFill>
                    <a:srgbClr val="000000"/>
                  </a:solidFill>
                  <a:latin typeface="Arial"/>
                </a:rPr>
                <a:t>31×39 = 1209 </a:t>
              </a:r>
            </a:p>
          </p:txBody>
        </p:sp>
        <p:sp>
          <p:nvSpPr>
            <p:cNvPr id="41" name="Стрелка вправо 40"/>
            <p:cNvSpPr/>
            <p:nvPr/>
          </p:nvSpPr>
          <p:spPr>
            <a:xfrm rot="18825693">
              <a:off x="2852501" y="4836563"/>
              <a:ext cx="658688" cy="177374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Стрелка вправо 42"/>
            <p:cNvSpPr/>
            <p:nvPr/>
          </p:nvSpPr>
          <p:spPr>
            <a:xfrm rot="13662898">
              <a:off x="2381780" y="4879363"/>
              <a:ext cx="633384" cy="179704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Стрелка вправо 43"/>
            <p:cNvSpPr/>
            <p:nvPr/>
          </p:nvSpPr>
          <p:spPr>
            <a:xfrm rot="13662898">
              <a:off x="6683899" y="4849363"/>
              <a:ext cx="633384" cy="179704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Стрелка вправо 44"/>
            <p:cNvSpPr/>
            <p:nvPr/>
          </p:nvSpPr>
          <p:spPr>
            <a:xfrm rot="18825693">
              <a:off x="7148732" y="4850527"/>
              <a:ext cx="658688" cy="177374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049653DE-5BA1-4DCE-862A-ED93CDA4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1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357166"/>
            <a:ext cx="5791200" cy="881400"/>
          </a:xfrm>
        </p:spPr>
        <p:txBody>
          <a:bodyPr/>
          <a:lstStyle/>
          <a:p>
            <a:r>
              <a:rPr lang="ru-RU" dirty="0"/>
              <a:t>пробуем: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03512" y="1752601"/>
            <a:ext cx="7897688" cy="437356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21 ∙ 29 </a:t>
            </a:r>
            <a:r>
              <a:rPr lang="en-US" sz="3200" dirty="0">
                <a:solidFill>
                  <a:srgbClr val="002060"/>
                </a:solidFill>
              </a:rPr>
              <a:t>=</a:t>
            </a:r>
          </a:p>
          <a:p>
            <a:pPr>
              <a:buClr>
                <a:srgbClr val="FF6600"/>
              </a:buClr>
            </a:pPr>
            <a:r>
              <a:rPr lang="ru-RU" sz="3200" dirty="0">
                <a:solidFill>
                  <a:srgbClr val="002060"/>
                </a:solidFill>
              </a:rPr>
              <a:t>32 ∙ 38 =  </a:t>
            </a:r>
          </a:p>
          <a:p>
            <a:pPr>
              <a:buClr>
                <a:srgbClr val="FF6600"/>
              </a:buClr>
            </a:pPr>
            <a:r>
              <a:rPr lang="ru-RU" sz="3200" dirty="0">
                <a:solidFill>
                  <a:srgbClr val="002060"/>
                </a:solidFill>
              </a:rPr>
              <a:t>43 ∙ 47 =  </a:t>
            </a:r>
          </a:p>
          <a:p>
            <a:pPr>
              <a:buClr>
                <a:srgbClr val="FF6600"/>
              </a:buClr>
            </a:pPr>
            <a:r>
              <a:rPr lang="ru-RU" sz="3200" dirty="0">
                <a:solidFill>
                  <a:srgbClr val="002060"/>
                </a:solidFill>
              </a:rPr>
              <a:t>64 ∙ 66 =  </a:t>
            </a:r>
          </a:p>
          <a:p>
            <a:pPr>
              <a:buClr>
                <a:srgbClr val="FF6600"/>
              </a:buClr>
            </a:pPr>
            <a:r>
              <a:rPr lang="ru-RU" sz="3200" dirty="0">
                <a:solidFill>
                  <a:srgbClr val="002060"/>
                </a:solidFill>
              </a:rPr>
              <a:t>75 ∙ 75 =  </a:t>
            </a:r>
          </a:p>
          <a:p>
            <a:pPr>
              <a:buClr>
                <a:srgbClr val="FF6600"/>
              </a:buClr>
            </a:pPr>
            <a:r>
              <a:rPr lang="ru-RU" sz="3200" dirty="0">
                <a:solidFill>
                  <a:srgbClr val="002060"/>
                </a:solidFill>
              </a:rPr>
              <a:t>18 ∙ 12 =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30709" y="1786754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/>
              </a:rPr>
              <a:t>609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30709" y="2492896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/>
              </a:rPr>
              <a:t>1216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30709" y="3140968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/>
              </a:rPr>
              <a:t>2021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40937" y="3768274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/>
              </a:rPr>
              <a:t>4224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75720" y="4437748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/>
              </a:rPr>
              <a:t>5625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40937" y="5123244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/>
              </a:rPr>
              <a:t>216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51984" y="1611268"/>
            <a:ext cx="5764445" cy="2677656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/>
              </a:rPr>
              <a:t>1. Умножим число десятков на число, на число на единицу большее, получим?</a:t>
            </a:r>
          </a:p>
          <a:p>
            <a:r>
              <a:rPr lang="ru-RU" sz="2400" dirty="0">
                <a:solidFill>
                  <a:srgbClr val="000000"/>
                </a:solidFill>
                <a:latin typeface="Arial"/>
              </a:rPr>
              <a:t>2. Перемножим единицы, получим?</a:t>
            </a:r>
          </a:p>
          <a:p>
            <a:r>
              <a:rPr lang="ru-RU" sz="2400" dirty="0">
                <a:solidFill>
                  <a:srgbClr val="000000"/>
                </a:solidFill>
                <a:latin typeface="Arial"/>
              </a:rPr>
              <a:t>3. А теперь запишем два полученных двузначных числа подряд, получим?</a:t>
            </a:r>
          </a:p>
          <a:p>
            <a:r>
              <a:rPr lang="ru-RU" sz="2400" dirty="0">
                <a:solidFill>
                  <a:srgbClr val="000000"/>
                </a:solidFill>
                <a:latin typeface="Arial"/>
              </a:rPr>
              <a:t>Это и есть нужный ответ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B1237363-27E0-4292-8639-A92A044D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98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480" y="41841"/>
            <a:ext cx="9793088" cy="1912967"/>
          </a:xfrm>
        </p:spPr>
        <p:txBody>
          <a:bodyPr>
            <a:noAutofit/>
          </a:bodyPr>
          <a:lstStyle/>
          <a:p>
            <a:pPr marL="457200" indent="-457200"/>
            <a:r>
              <a:rPr lang="ru-RU" dirty="0"/>
              <a:t>   </a:t>
            </a:r>
            <a:r>
              <a:rPr lang="ru-RU" sz="2800" dirty="0"/>
              <a:t>Математические фокусы: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/>
              <a:t>быстрое умножение способом изменения множителей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2007777"/>
            <a:ext cx="10009112" cy="1468761"/>
          </a:xfrm>
        </p:spPr>
        <p:txBody>
          <a:bodyPr>
            <a:noAutofit/>
          </a:bodyPr>
          <a:lstStyle/>
          <a:p>
            <a:r>
              <a:rPr lang="ru-RU" sz="2400" b="1" dirty="0"/>
              <a:t>Если один сомножитель увеличить в несколько раз, а другой уменьшить во столько же раз, то произведение не измениться.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Примеры: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3CA7FEC-CE0C-4844-8C3A-FB8AB62219A7}"/>
              </a:ext>
            </a:extLst>
          </p:cNvPr>
          <p:cNvSpPr txBox="1">
            <a:spLocks/>
          </p:cNvSpPr>
          <p:nvPr/>
        </p:nvSpPr>
        <p:spPr>
          <a:xfrm>
            <a:off x="187588" y="3429000"/>
            <a:ext cx="6651086" cy="1595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а) 32 · 15 = (32:2) · (15 · 2) = = 16 · 30 = 480;</a:t>
            </a:r>
          </a:p>
          <a:p>
            <a:r>
              <a:rPr lang="ru-RU" sz="2400" dirty="0"/>
              <a:t>б) 28 · 25 = (28:2) · (25 · 2) =14 · 50 =  700;</a:t>
            </a:r>
          </a:p>
          <a:p>
            <a:r>
              <a:rPr lang="ru-RU" sz="2400" dirty="0"/>
              <a:t>в) 16 · 25 = (16:2) · (25 · 2)= 8 · 50 = 400.</a:t>
            </a:r>
          </a:p>
          <a:p>
            <a:endParaRPr lang="ru-RU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186F0-F5C5-4FBB-9801-9EC65F57B740}"/>
              </a:ext>
            </a:extLst>
          </p:cNvPr>
          <p:cNvSpPr txBox="1"/>
          <p:nvPr/>
        </p:nvSpPr>
        <p:spPr>
          <a:xfrm>
            <a:off x="187588" y="5100238"/>
            <a:ext cx="7643192" cy="98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43 ∙ 16 = 86∙ 8 = 172∙ 4 = 344∙ 2 = 688 ∙ 1 = 688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125 ∙ 24 = 500 ∙ 6 = 1500 ∙ 2 = 3000 ∙ 1 = 3000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46B7A0-6D31-414E-8D00-CDAD3617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5727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7100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Вычислить: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861" y="1228431"/>
            <a:ext cx="2545795" cy="51845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4000" dirty="0">
                <a:solidFill>
                  <a:srgbClr val="002060"/>
                </a:solidFill>
              </a:rPr>
              <a:t>37 ∙  8  = </a:t>
            </a:r>
          </a:p>
          <a:p>
            <a:pPr>
              <a:lnSpc>
                <a:spcPct val="150000"/>
              </a:lnSpc>
            </a:pPr>
            <a:r>
              <a:rPr lang="ru-RU" sz="4000" dirty="0">
                <a:solidFill>
                  <a:srgbClr val="002060"/>
                </a:solidFill>
              </a:rPr>
              <a:t>53 ∙ 16 =</a:t>
            </a:r>
          </a:p>
          <a:p>
            <a:pPr marL="514350" indent="-514350">
              <a:lnSpc>
                <a:spcPct val="150000"/>
              </a:lnSpc>
              <a:buAutoNum type="arabicPlain" startAt="34"/>
            </a:pPr>
            <a:r>
              <a:rPr lang="ru-RU" sz="4000" dirty="0">
                <a:solidFill>
                  <a:srgbClr val="002060"/>
                </a:solidFill>
              </a:rPr>
              <a:t>∙ 18 =</a:t>
            </a:r>
          </a:p>
          <a:p>
            <a:pPr marL="514350" indent="-514350">
              <a:lnSpc>
                <a:spcPct val="150000"/>
              </a:lnSpc>
              <a:buAutoNum type="arabicPlain" startAt="45"/>
            </a:pPr>
            <a:r>
              <a:rPr lang="ru-RU" sz="4000" dirty="0">
                <a:solidFill>
                  <a:srgbClr val="002060"/>
                </a:solidFill>
              </a:rPr>
              <a:t>∙ 24 =</a:t>
            </a:r>
          </a:p>
          <a:p>
            <a:pPr marL="514350" indent="-514350">
              <a:lnSpc>
                <a:spcPct val="150000"/>
              </a:lnSpc>
              <a:buAutoNum type="arabicPlain" startAt="37"/>
            </a:pPr>
            <a:r>
              <a:rPr lang="ru-RU" sz="4000" dirty="0">
                <a:solidFill>
                  <a:srgbClr val="002060"/>
                </a:solidFill>
              </a:rPr>
              <a:t>∙ 32 =</a:t>
            </a:r>
          </a:p>
          <a:p>
            <a:endParaRPr lang="ru-RU" sz="4000" dirty="0">
              <a:solidFill>
                <a:srgbClr val="002060"/>
              </a:solidFill>
            </a:endParaRPr>
          </a:p>
          <a:p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58784" y="1338953"/>
            <a:ext cx="6274432" cy="756084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Arial"/>
              </a:rPr>
              <a:t>74 ∙  4 = 148 ∙  2 = 296  ∙  1 = 296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24274" y="2475677"/>
            <a:ext cx="6642687" cy="79208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7030A0"/>
                </a:solidFill>
                <a:latin typeface="Arial"/>
              </a:rPr>
              <a:t>106 ∙ 8 = 212 ∙4 =424∙2 =848∙1= 848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24274" y="3599453"/>
            <a:ext cx="6274432" cy="756084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Arial"/>
              </a:rPr>
              <a:t>68 ∙  9 = 204 ∙ 3 = 612 ∙ 1 = 612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05678" y="4618117"/>
            <a:ext cx="6687007" cy="79208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7030A0"/>
                </a:solidFill>
                <a:latin typeface="Arial"/>
              </a:rPr>
              <a:t>90∙12 = 270∙4 =540∙2=1080∙1=1080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99819" y="5652502"/>
            <a:ext cx="9011122" cy="1039470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000" b="1" dirty="0">
                <a:solidFill>
                  <a:srgbClr val="7030A0"/>
                </a:solidFill>
                <a:latin typeface="Arial"/>
              </a:rPr>
              <a:t>74∙16 = 148∙ 8 = 296∙4 = 592 ∙2 =  1184 ∙ 1 = 1184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EA4E97-DA6F-44E0-9A54-31E551CA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6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426" y="260648"/>
            <a:ext cx="8640960" cy="13716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Прием для сложения чисел: </a:t>
            </a:r>
            <a:r>
              <a:rPr lang="ru-RU" i="1" dirty="0"/>
              <a:t>Округление одного или нескольких слагаемых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9720" y="1643050"/>
            <a:ext cx="8501122" cy="1425910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0" i="1" dirty="0"/>
              <a:t>Одно (или несколько слагаемых) заменяют ближайшим к нему «круглым» числом, находят сумму «круглых» чисел, а затем соответствующее дополнение (дополнения) до «круглого» числа прибавляют к полученной сумме или вычитают из нее.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3285490"/>
            <a:ext cx="22677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640"/>
              </a:lnSpc>
              <a:spcBef>
                <a:spcPts val="1200"/>
              </a:spcBef>
              <a:buFontTx/>
              <a:buAutoNum type="arabicParenR"/>
            </a:pPr>
            <a:r>
              <a:rPr lang="ru-RU" sz="2400" b="1" dirty="0">
                <a:solidFill>
                  <a:srgbClr val="0B0280"/>
                </a:solidFill>
                <a:latin typeface="Arial"/>
              </a:rPr>
              <a:t>164 + 48 = </a:t>
            </a:r>
          </a:p>
          <a:p>
            <a:pPr marL="457200" indent="-457200">
              <a:lnSpc>
                <a:spcPts val="2640"/>
              </a:lnSpc>
              <a:spcBef>
                <a:spcPts val="1200"/>
              </a:spcBef>
              <a:buFontTx/>
              <a:buAutoNum type="arabicParenR"/>
            </a:pPr>
            <a:r>
              <a:rPr lang="ru-RU" sz="2400" b="1" dirty="0">
                <a:solidFill>
                  <a:srgbClr val="0B0280"/>
                </a:solidFill>
                <a:latin typeface="Arial"/>
              </a:rPr>
              <a:t>784+297 = </a:t>
            </a:r>
          </a:p>
          <a:p>
            <a:pPr marL="457200" indent="-457200">
              <a:lnSpc>
                <a:spcPts val="2640"/>
              </a:lnSpc>
              <a:spcBef>
                <a:spcPts val="1200"/>
              </a:spcBef>
              <a:buFontTx/>
              <a:buAutoNum type="arabicParenR"/>
            </a:pPr>
            <a:r>
              <a:rPr lang="ru-RU" sz="2400" b="1" dirty="0">
                <a:solidFill>
                  <a:srgbClr val="0B0280"/>
                </a:solidFill>
                <a:latin typeface="Arial"/>
              </a:rPr>
              <a:t>89 + 433 = </a:t>
            </a:r>
          </a:p>
          <a:p>
            <a:pPr marL="457200" indent="-457200">
              <a:lnSpc>
                <a:spcPts val="2640"/>
              </a:lnSpc>
              <a:spcBef>
                <a:spcPts val="1200"/>
              </a:spcBef>
              <a:buFontTx/>
              <a:buAutoNum type="arabicParenR"/>
            </a:pPr>
            <a:r>
              <a:rPr lang="ru-RU" sz="2400" b="1" dirty="0">
                <a:solidFill>
                  <a:srgbClr val="0B0280"/>
                </a:solidFill>
                <a:latin typeface="Arial"/>
              </a:rPr>
              <a:t>799+195 = </a:t>
            </a:r>
          </a:p>
          <a:p>
            <a:pPr marL="457200" indent="-457200">
              <a:lnSpc>
                <a:spcPts val="2640"/>
              </a:lnSpc>
              <a:spcBef>
                <a:spcPts val="1200"/>
              </a:spcBef>
              <a:buFontTx/>
              <a:buAutoNum type="arabicParenR"/>
            </a:pPr>
            <a:r>
              <a:rPr lang="ru-RU" sz="2400" b="1" dirty="0">
                <a:solidFill>
                  <a:srgbClr val="0B0280"/>
                </a:solidFill>
                <a:latin typeface="Arial"/>
              </a:rPr>
              <a:t>Или</a:t>
            </a:r>
          </a:p>
          <a:p>
            <a:pPr>
              <a:lnSpc>
                <a:spcPts val="2640"/>
              </a:lnSpc>
              <a:spcBef>
                <a:spcPts val="1200"/>
              </a:spcBef>
            </a:pPr>
            <a:r>
              <a:rPr lang="ru-RU" sz="2400" b="1" dirty="0">
                <a:solidFill>
                  <a:srgbClr val="0B0280"/>
                </a:solidFill>
                <a:latin typeface="Arial"/>
              </a:rPr>
              <a:t>799 + 195 =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03712" y="3285490"/>
            <a:ext cx="69130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40"/>
              </a:lnSpc>
              <a:spcBef>
                <a:spcPts val="1200"/>
              </a:spcBef>
            </a:pPr>
            <a:r>
              <a:rPr lang="ru-RU" sz="2400" b="1" dirty="0">
                <a:solidFill>
                  <a:srgbClr val="7030A0"/>
                </a:solidFill>
                <a:latin typeface="Arial"/>
              </a:rPr>
              <a:t>(164 + (48 </a:t>
            </a:r>
            <a:r>
              <a:rPr lang="ru-RU" sz="2400" b="1" dirty="0">
                <a:solidFill>
                  <a:srgbClr val="C00000"/>
                </a:solidFill>
                <a:latin typeface="Arial"/>
              </a:rPr>
              <a:t>+ 2</a:t>
            </a:r>
            <a:r>
              <a:rPr lang="ru-RU" sz="2400" b="1" dirty="0">
                <a:solidFill>
                  <a:srgbClr val="7030A0"/>
                </a:solidFill>
                <a:latin typeface="Arial"/>
              </a:rPr>
              <a:t>)) </a:t>
            </a:r>
            <a:r>
              <a:rPr lang="ru-RU" sz="2400" b="1" dirty="0">
                <a:solidFill>
                  <a:srgbClr val="C00000"/>
                </a:solidFill>
                <a:latin typeface="Arial"/>
              </a:rPr>
              <a:t>– 2</a:t>
            </a:r>
            <a:r>
              <a:rPr lang="ru-RU" sz="2400" b="1" dirty="0">
                <a:solidFill>
                  <a:srgbClr val="7030A0"/>
                </a:solidFill>
                <a:latin typeface="Arial"/>
              </a:rPr>
              <a:t>=(164 + 50) – 2=214 – 2=212;</a:t>
            </a:r>
          </a:p>
          <a:p>
            <a:pPr>
              <a:lnSpc>
                <a:spcPts val="2640"/>
              </a:lnSpc>
              <a:spcBef>
                <a:spcPts val="1200"/>
              </a:spcBef>
            </a:pPr>
            <a:r>
              <a:rPr lang="ru-RU" sz="2400" b="1" dirty="0">
                <a:solidFill>
                  <a:srgbClr val="7030A0"/>
                </a:solidFill>
                <a:latin typeface="Arial"/>
              </a:rPr>
              <a:t>(784+(297</a:t>
            </a:r>
            <a:r>
              <a:rPr lang="ru-RU" sz="2400" b="1" dirty="0">
                <a:solidFill>
                  <a:srgbClr val="C00000"/>
                </a:solidFill>
                <a:latin typeface="Arial"/>
              </a:rPr>
              <a:t>+3</a:t>
            </a:r>
            <a:r>
              <a:rPr lang="ru-RU" sz="2400" b="1" dirty="0">
                <a:solidFill>
                  <a:srgbClr val="7030A0"/>
                </a:solidFill>
                <a:latin typeface="Arial"/>
              </a:rPr>
              <a:t>)) </a:t>
            </a:r>
            <a:r>
              <a:rPr lang="ru-RU" sz="2400" b="1" dirty="0">
                <a:solidFill>
                  <a:srgbClr val="C00000"/>
                </a:solidFill>
                <a:latin typeface="Arial"/>
              </a:rPr>
              <a:t>– 3</a:t>
            </a:r>
            <a:r>
              <a:rPr lang="ru-RU" sz="2400" b="1" dirty="0">
                <a:solidFill>
                  <a:srgbClr val="7030A0"/>
                </a:solidFill>
                <a:latin typeface="Arial"/>
              </a:rPr>
              <a:t>=(784+300) – 3=1084–3=1081;</a:t>
            </a:r>
          </a:p>
          <a:p>
            <a:pPr>
              <a:lnSpc>
                <a:spcPts val="2640"/>
              </a:lnSpc>
              <a:spcBef>
                <a:spcPts val="1200"/>
              </a:spcBef>
            </a:pPr>
            <a:r>
              <a:rPr lang="ru-RU" sz="2400" b="1" dirty="0">
                <a:solidFill>
                  <a:srgbClr val="7030A0"/>
                </a:solidFill>
                <a:latin typeface="Arial"/>
              </a:rPr>
              <a:t>433 + 89=(430 + </a:t>
            </a:r>
            <a:r>
              <a:rPr lang="ru-RU" sz="2400" b="1" dirty="0">
                <a:solidFill>
                  <a:srgbClr val="C00000"/>
                </a:solidFill>
                <a:latin typeface="Arial"/>
              </a:rPr>
              <a:t>90</a:t>
            </a:r>
            <a:r>
              <a:rPr lang="ru-RU" sz="2400" b="1" dirty="0">
                <a:solidFill>
                  <a:srgbClr val="7030A0"/>
                </a:solidFill>
                <a:latin typeface="Arial"/>
              </a:rPr>
              <a:t>) + 3  </a:t>
            </a:r>
            <a:r>
              <a:rPr lang="ru-RU" sz="2400" b="1" dirty="0">
                <a:solidFill>
                  <a:srgbClr val="C00000"/>
                </a:solidFill>
                <a:latin typeface="Arial"/>
              </a:rPr>
              <a:t>– 1</a:t>
            </a:r>
            <a:r>
              <a:rPr lang="ru-RU" sz="2400" b="1" dirty="0">
                <a:solidFill>
                  <a:srgbClr val="7030A0"/>
                </a:solidFill>
                <a:latin typeface="Arial"/>
              </a:rPr>
              <a:t> = 520 + 2 = 522.</a:t>
            </a:r>
          </a:p>
          <a:p>
            <a:pPr>
              <a:lnSpc>
                <a:spcPts val="2640"/>
              </a:lnSpc>
              <a:spcBef>
                <a:spcPts val="1200"/>
              </a:spcBef>
            </a:pPr>
            <a:r>
              <a:rPr lang="ru-RU" sz="2400" b="1" dirty="0">
                <a:solidFill>
                  <a:srgbClr val="7030A0"/>
                </a:solidFill>
                <a:latin typeface="Arial"/>
              </a:rPr>
              <a:t>(800–1)+195 = (</a:t>
            </a:r>
            <a:r>
              <a:rPr lang="ru-RU" sz="2400" b="1" dirty="0">
                <a:solidFill>
                  <a:srgbClr val="C00000"/>
                </a:solidFill>
                <a:latin typeface="Arial"/>
              </a:rPr>
              <a:t>800</a:t>
            </a:r>
            <a:r>
              <a:rPr lang="ru-RU" sz="2400" b="1" dirty="0">
                <a:solidFill>
                  <a:srgbClr val="7030A0"/>
                </a:solidFill>
                <a:latin typeface="Arial"/>
              </a:rPr>
              <a:t>+195) </a:t>
            </a:r>
            <a:r>
              <a:rPr lang="ru-RU" sz="2400" b="1" dirty="0">
                <a:solidFill>
                  <a:srgbClr val="C00000"/>
                </a:solidFill>
                <a:latin typeface="Arial"/>
              </a:rPr>
              <a:t>– 1</a:t>
            </a:r>
            <a:r>
              <a:rPr lang="ru-RU" sz="2400" b="1" dirty="0">
                <a:solidFill>
                  <a:srgbClr val="7030A0"/>
                </a:solidFill>
                <a:latin typeface="Arial"/>
              </a:rPr>
              <a:t>= 994.</a:t>
            </a:r>
          </a:p>
          <a:p>
            <a:pPr>
              <a:lnSpc>
                <a:spcPts val="2640"/>
              </a:lnSpc>
              <a:spcBef>
                <a:spcPts val="1200"/>
              </a:spcBef>
            </a:pPr>
            <a:endParaRPr lang="ru-RU" sz="2400" b="1" dirty="0">
              <a:solidFill>
                <a:srgbClr val="7030A0"/>
              </a:solidFill>
              <a:latin typeface="Arial"/>
            </a:endParaRPr>
          </a:p>
          <a:p>
            <a:pPr>
              <a:lnSpc>
                <a:spcPts val="2640"/>
              </a:lnSpc>
              <a:spcBef>
                <a:spcPts val="1200"/>
              </a:spcBef>
            </a:pPr>
            <a:r>
              <a:rPr lang="ru-RU" sz="2400" b="1" dirty="0">
                <a:solidFill>
                  <a:srgbClr val="7030A0"/>
                </a:solidFill>
                <a:latin typeface="Arial"/>
              </a:rPr>
              <a:t>799 + (</a:t>
            </a:r>
            <a:r>
              <a:rPr lang="ru-RU" sz="2400" b="1" dirty="0">
                <a:solidFill>
                  <a:srgbClr val="C00000"/>
                </a:solidFill>
                <a:latin typeface="Arial"/>
              </a:rPr>
              <a:t>200–5</a:t>
            </a:r>
            <a:r>
              <a:rPr lang="ru-RU" sz="2400" b="1" dirty="0">
                <a:solidFill>
                  <a:srgbClr val="7030A0"/>
                </a:solidFill>
                <a:latin typeface="Arial"/>
              </a:rPr>
              <a:t>) = (799+200) –5 = 999 – 5 = 994.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42DD3E-EBBC-407C-A17F-1FF0EE88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800" smtClean="0"/>
              <a:pPr/>
              <a:t>44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4786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020902"/>
            <a:ext cx="5791200" cy="828010"/>
          </a:xfrm>
        </p:spPr>
        <p:txBody>
          <a:bodyPr>
            <a:normAutofit/>
          </a:bodyPr>
          <a:lstStyle/>
          <a:p>
            <a:r>
              <a:rPr lang="ru-RU" sz="3200" dirty="0"/>
              <a:t>вычислить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416" y="2924943"/>
            <a:ext cx="3394720" cy="353241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2400" dirty="0"/>
              <a:t>1) 137 ∙ 29 – 37 ∙ 29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/>
              <a:t>2) 678 ∙ 23 – 178 ∙ 23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/>
              <a:t>3) 263 ∙ 24 – 163 ∙ 24 =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/>
              <a:t>4) 603 ∙ 7 + 603 ∙ 93=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/>
              <a:t>5) 452 ∙ 16 - 352 ∙ 16=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/>
              <a:t>6) 508 ∙ 6 + 508 ∙ 94=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010019" y="2924944"/>
            <a:ext cx="5317544" cy="3456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</a:rPr>
              <a:t>= (137 - 37) ∙ </a:t>
            </a:r>
            <a:r>
              <a:rPr lang="ru-RU" sz="2400" dirty="0">
                <a:solidFill>
                  <a:srgbClr val="C00000"/>
                </a:solidFill>
                <a:latin typeface="Arial"/>
              </a:rPr>
              <a:t>29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 = 100 ∙ 29 = </a:t>
            </a:r>
            <a:r>
              <a:rPr lang="ru-RU" sz="2400" dirty="0">
                <a:solidFill>
                  <a:srgbClr val="FF0000"/>
                </a:solidFill>
                <a:latin typeface="Arial"/>
              </a:rPr>
              <a:t>2900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</a:rPr>
              <a:t>= (678 - 178) ∙ </a:t>
            </a:r>
            <a:r>
              <a:rPr lang="ru-RU" sz="2400" dirty="0">
                <a:solidFill>
                  <a:srgbClr val="C00000"/>
                </a:solidFill>
                <a:latin typeface="Arial"/>
              </a:rPr>
              <a:t>23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 = 500 ∙ 23 = </a:t>
            </a:r>
            <a:r>
              <a:rPr lang="ru-RU" sz="2400" dirty="0">
                <a:solidFill>
                  <a:srgbClr val="FF0000"/>
                </a:solidFill>
                <a:latin typeface="Arial"/>
              </a:rPr>
              <a:t>11500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Arial"/>
              </a:rPr>
              <a:t>24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∙ (263-163) = 24 ∙ 100 = </a:t>
            </a:r>
            <a:r>
              <a:rPr lang="ru-RU" sz="2400" dirty="0">
                <a:solidFill>
                  <a:srgbClr val="FF0000"/>
                </a:solidFill>
                <a:latin typeface="Arial"/>
              </a:rPr>
              <a:t>2400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Arial"/>
              </a:rPr>
              <a:t>603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∙ (7+93)=603 ∙ 100= </a:t>
            </a:r>
            <a:r>
              <a:rPr lang="ru-RU" sz="2400" dirty="0">
                <a:solidFill>
                  <a:srgbClr val="FF0000"/>
                </a:solidFill>
                <a:latin typeface="Arial"/>
              </a:rPr>
              <a:t>60300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Arial"/>
              </a:rPr>
              <a:t>16 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∙ (452-352)= 16 ∙ 100 = </a:t>
            </a:r>
            <a:r>
              <a:rPr lang="ru-RU" sz="2400" dirty="0">
                <a:solidFill>
                  <a:srgbClr val="FF0000"/>
                </a:solidFill>
                <a:latin typeface="Arial"/>
              </a:rPr>
              <a:t>1600</a:t>
            </a:r>
          </a:p>
          <a:p>
            <a:pPr>
              <a:spcAft>
                <a:spcPts val="120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Arial"/>
              </a:rPr>
              <a:t>508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 ∙ (6+94)=508 ∙ 100= </a:t>
            </a:r>
            <a:r>
              <a:rPr lang="ru-RU" sz="2400" dirty="0">
                <a:solidFill>
                  <a:srgbClr val="FF0000"/>
                </a:solidFill>
                <a:latin typeface="Arial"/>
              </a:rPr>
              <a:t>50800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A458815-07DF-42F9-85C5-5CC2AD680534}"/>
              </a:ext>
            </a:extLst>
          </p:cNvPr>
          <p:cNvSpPr txBox="1">
            <a:spLocks/>
          </p:cNvSpPr>
          <p:nvPr/>
        </p:nvSpPr>
        <p:spPr>
          <a:xfrm>
            <a:off x="6400800" y="361672"/>
            <a:ext cx="5791200" cy="1854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</a:rPr>
              <a:t> </a:t>
            </a:r>
            <a:r>
              <a:rPr lang="ru-RU" sz="2800" dirty="0">
                <a:solidFill>
                  <a:srgbClr val="1109B9"/>
                </a:solidFill>
              </a:rPr>
              <a:t> </a:t>
            </a:r>
            <a:r>
              <a:rPr lang="ru-RU" sz="2800" i="1" dirty="0">
                <a:solidFill>
                  <a:srgbClr val="1109B9"/>
                </a:solidFill>
              </a:rPr>
              <a:t>а </a:t>
            </a:r>
            <a:r>
              <a:rPr lang="ru-RU" sz="2800" dirty="0">
                <a:solidFill>
                  <a:srgbClr val="1109B9"/>
                </a:solidFill>
              </a:rPr>
              <a:t>∙</a:t>
            </a:r>
            <a:r>
              <a:rPr lang="ru-RU" sz="2800" i="1" dirty="0">
                <a:solidFill>
                  <a:srgbClr val="1109B9"/>
                </a:solidFill>
              </a:rPr>
              <a:t> (в + с) = а∙ в + а ∙ с</a:t>
            </a:r>
          </a:p>
          <a:p>
            <a:pPr algn="ctr" fontAlgn="base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1109B9"/>
                </a:solidFill>
              </a:rPr>
              <a:t>  </a:t>
            </a:r>
            <a:r>
              <a:rPr lang="ru-RU" sz="2800" i="1" dirty="0">
                <a:solidFill>
                  <a:srgbClr val="1109B9"/>
                </a:solidFill>
              </a:rPr>
              <a:t>а ∙ в + а ∙ с  = </a:t>
            </a:r>
            <a:r>
              <a:rPr lang="ru-RU" sz="2800" dirty="0">
                <a:solidFill>
                  <a:srgbClr val="1109B9"/>
                </a:solidFill>
              </a:rPr>
              <a:t>  </a:t>
            </a:r>
            <a:r>
              <a:rPr lang="ru-RU" sz="2800" i="1" dirty="0">
                <a:solidFill>
                  <a:srgbClr val="1109B9"/>
                </a:solidFill>
              </a:rPr>
              <a:t>а ∙  (в + с) </a:t>
            </a:r>
          </a:p>
          <a:p>
            <a:pPr algn="ctr" fontAlgn="base">
              <a:spcBef>
                <a:spcPts val="0"/>
              </a:spcBef>
              <a:spcAft>
                <a:spcPts val="0"/>
              </a:spcAft>
            </a:pPr>
            <a:r>
              <a:rPr lang="ru-RU" sz="2800" b="0" dirty="0">
                <a:solidFill>
                  <a:srgbClr val="1109B9"/>
                </a:solidFill>
              </a:rPr>
              <a:t>  </a:t>
            </a:r>
            <a:r>
              <a:rPr lang="ru-RU" sz="2800" dirty="0">
                <a:solidFill>
                  <a:srgbClr val="1109B9"/>
                </a:solidFill>
              </a:rPr>
              <a:t> </a:t>
            </a:r>
            <a:r>
              <a:rPr lang="ru-RU" sz="2800" i="1" dirty="0">
                <a:solidFill>
                  <a:srgbClr val="1109B9"/>
                </a:solidFill>
              </a:rPr>
              <a:t> а ∙ (в - с) = а∙ в - а ∙ с</a:t>
            </a:r>
          </a:p>
          <a:p>
            <a:pPr algn="ctr" fontAlgn="base">
              <a:spcBef>
                <a:spcPts val="0"/>
              </a:spcBef>
              <a:spcAft>
                <a:spcPts val="0"/>
              </a:spcAft>
            </a:pPr>
            <a:r>
              <a:rPr lang="ru-RU" sz="2800" i="1" dirty="0">
                <a:solidFill>
                  <a:srgbClr val="1109B9"/>
                </a:solidFill>
              </a:rPr>
              <a:t>  а ∙ в - а ∙ с  =   а ∙ (в - с)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31251-5B50-408B-9B76-26B6DF4D8992}"/>
              </a:ext>
            </a:extLst>
          </p:cNvPr>
          <p:cNvSpPr txBox="1"/>
          <p:nvPr/>
        </p:nvSpPr>
        <p:spPr>
          <a:xfrm>
            <a:off x="305308" y="173205"/>
            <a:ext cx="68725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Применение распределительного свойства умножения относительно сложения и вычитания: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FE6FD1-1AB9-4703-9811-19588B18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800" smtClean="0"/>
              <a:pPr/>
              <a:t>45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3783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322BB-CA65-4060-96D3-0FCEB8F4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39" y="0"/>
            <a:ext cx="11276149" cy="1196638"/>
          </a:xfrm>
        </p:spPr>
        <p:txBody>
          <a:bodyPr>
            <a:noAutofit/>
          </a:bodyPr>
          <a:lstStyle/>
          <a:p>
            <a:r>
              <a:rPr lang="ru-RU" sz="2800" dirty="0"/>
              <a:t>Приём: </a:t>
            </a:r>
            <a:br>
              <a:rPr lang="ru-RU" sz="2800" dirty="0"/>
            </a:br>
            <a:r>
              <a:rPr lang="ru-RU" sz="2800" i="1" dirty="0"/>
              <a:t>Применение ФОРМУЛ СОКРАЩЕННОГО УМНОЖЕНИЯ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897247-95B0-4993-9A6F-F5141FD91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90" y="1340767"/>
            <a:ext cx="11071219" cy="5385159"/>
          </a:xfrm>
        </p:spPr>
        <p:txBody>
          <a:bodyPr>
            <a:normAutofit fontScale="85000" lnSpcReduction="20000"/>
          </a:bodyPr>
          <a:lstStyle/>
          <a:p>
            <a:r>
              <a:rPr lang="ru-RU" sz="3600" dirty="0">
                <a:solidFill>
                  <a:srgbClr val="1109B9"/>
                </a:solidFill>
              </a:rPr>
              <a:t>Разность квадратов a</a:t>
            </a:r>
            <a:r>
              <a:rPr lang="ru-RU" sz="3600" baseline="30000" dirty="0">
                <a:solidFill>
                  <a:srgbClr val="1109B9"/>
                </a:solidFill>
              </a:rPr>
              <a:t>2</a:t>
            </a:r>
            <a:r>
              <a:rPr lang="ru-RU" sz="3600" dirty="0">
                <a:solidFill>
                  <a:srgbClr val="1109B9"/>
                </a:solidFill>
              </a:rPr>
              <a:t> - b</a:t>
            </a:r>
            <a:r>
              <a:rPr lang="ru-RU" sz="3600" baseline="30000" dirty="0">
                <a:solidFill>
                  <a:srgbClr val="1109B9"/>
                </a:solidFill>
              </a:rPr>
              <a:t>2</a:t>
            </a:r>
            <a:r>
              <a:rPr lang="ru-RU" sz="3600" dirty="0">
                <a:solidFill>
                  <a:srgbClr val="1109B9"/>
                </a:solidFill>
              </a:rPr>
              <a:t> = (a - b)(a + b) </a:t>
            </a:r>
          </a:p>
          <a:p>
            <a:r>
              <a:rPr lang="ru-RU" sz="3600" dirty="0"/>
              <a:t>Например, </a:t>
            </a:r>
          </a:p>
          <a:p>
            <a:r>
              <a:rPr lang="ru-RU" sz="3600" dirty="0"/>
              <a:t>46</a:t>
            </a:r>
            <a:r>
              <a:rPr lang="ru-RU" sz="3600" baseline="30000" dirty="0"/>
              <a:t>2</a:t>
            </a:r>
            <a:r>
              <a:rPr lang="ru-RU" sz="3600" dirty="0"/>
              <a:t> - 45</a:t>
            </a:r>
            <a:r>
              <a:rPr lang="ru-RU" sz="3600" baseline="30000" dirty="0"/>
              <a:t>2</a:t>
            </a:r>
            <a:r>
              <a:rPr lang="ru-RU" sz="3600" dirty="0"/>
              <a:t> = (46 - 45)(46 + 45) = = 1 • 91 = 91</a:t>
            </a:r>
          </a:p>
          <a:p>
            <a:endParaRPr lang="ru-RU" dirty="0"/>
          </a:p>
          <a:p>
            <a:r>
              <a:rPr lang="ru-RU" sz="3600" dirty="0">
                <a:solidFill>
                  <a:srgbClr val="1109B9"/>
                </a:solidFill>
              </a:rPr>
              <a:t>Квадрат разности (a - b)</a:t>
            </a:r>
            <a:r>
              <a:rPr lang="ru-RU" sz="3600" baseline="30000" dirty="0">
                <a:solidFill>
                  <a:srgbClr val="1109B9"/>
                </a:solidFill>
              </a:rPr>
              <a:t>2</a:t>
            </a:r>
            <a:r>
              <a:rPr lang="ru-RU" sz="3600" dirty="0">
                <a:solidFill>
                  <a:srgbClr val="1109B9"/>
                </a:solidFill>
              </a:rPr>
              <a:t> = a</a:t>
            </a:r>
            <a:r>
              <a:rPr lang="ru-RU" sz="3600" baseline="30000" dirty="0">
                <a:solidFill>
                  <a:srgbClr val="1109B9"/>
                </a:solidFill>
              </a:rPr>
              <a:t>2</a:t>
            </a:r>
            <a:r>
              <a:rPr lang="ru-RU" sz="3600" dirty="0">
                <a:solidFill>
                  <a:srgbClr val="1109B9"/>
                </a:solidFill>
              </a:rPr>
              <a:t> - 2ab + b</a:t>
            </a:r>
            <a:r>
              <a:rPr lang="ru-RU" sz="3600" baseline="30000" dirty="0">
                <a:solidFill>
                  <a:srgbClr val="1109B9"/>
                </a:solidFill>
              </a:rPr>
              <a:t>2</a:t>
            </a:r>
            <a:r>
              <a:rPr lang="ru-RU" sz="3600" dirty="0">
                <a:solidFill>
                  <a:srgbClr val="1109B9"/>
                </a:solidFill>
              </a:rPr>
              <a:t> </a:t>
            </a:r>
          </a:p>
          <a:p>
            <a:r>
              <a:rPr lang="ru-RU" sz="3600" dirty="0"/>
              <a:t>Например, </a:t>
            </a:r>
          </a:p>
          <a:p>
            <a:r>
              <a:rPr lang="ru-RU" sz="3600" dirty="0"/>
              <a:t>29</a:t>
            </a:r>
            <a:r>
              <a:rPr lang="ru-RU" sz="3600" baseline="30000" dirty="0"/>
              <a:t>2</a:t>
            </a:r>
            <a:r>
              <a:rPr lang="ru-RU" sz="3600" dirty="0"/>
              <a:t> = (30 - 1)</a:t>
            </a:r>
            <a:r>
              <a:rPr lang="ru-RU" sz="3600" baseline="30000" dirty="0"/>
              <a:t>2</a:t>
            </a:r>
            <a:r>
              <a:rPr lang="ru-RU" sz="3600" dirty="0"/>
              <a:t> = 30</a:t>
            </a:r>
            <a:r>
              <a:rPr lang="ru-RU" sz="3600" baseline="30000" dirty="0"/>
              <a:t>2</a:t>
            </a:r>
            <a:r>
              <a:rPr lang="ru-RU" sz="3600" dirty="0"/>
              <a:t> - 2 • 30 • 1 +1</a:t>
            </a:r>
            <a:r>
              <a:rPr lang="ru-RU" sz="3600" baseline="30000" dirty="0"/>
              <a:t>2</a:t>
            </a:r>
            <a:r>
              <a:rPr lang="ru-RU" sz="3600" dirty="0"/>
              <a:t> = 900 - 60 + 1 = 841</a:t>
            </a:r>
          </a:p>
          <a:p>
            <a:endParaRPr lang="ru-RU" dirty="0"/>
          </a:p>
          <a:p>
            <a:r>
              <a:rPr lang="ru-RU" sz="3600" dirty="0">
                <a:solidFill>
                  <a:srgbClr val="1109B9"/>
                </a:solidFill>
              </a:rPr>
              <a:t>Квадрат суммы (a + b)</a:t>
            </a:r>
            <a:r>
              <a:rPr lang="ru-RU" sz="3600" baseline="30000" dirty="0">
                <a:solidFill>
                  <a:srgbClr val="1109B9"/>
                </a:solidFill>
              </a:rPr>
              <a:t>2</a:t>
            </a:r>
            <a:r>
              <a:rPr lang="ru-RU" sz="3600" dirty="0">
                <a:solidFill>
                  <a:srgbClr val="1109B9"/>
                </a:solidFill>
              </a:rPr>
              <a:t> = a</a:t>
            </a:r>
            <a:r>
              <a:rPr lang="ru-RU" sz="3600" baseline="30000" dirty="0">
                <a:solidFill>
                  <a:srgbClr val="1109B9"/>
                </a:solidFill>
              </a:rPr>
              <a:t>2</a:t>
            </a:r>
            <a:r>
              <a:rPr lang="ru-RU" sz="3600" dirty="0">
                <a:solidFill>
                  <a:srgbClr val="1109B9"/>
                </a:solidFill>
              </a:rPr>
              <a:t> + 2ab + b</a:t>
            </a:r>
            <a:r>
              <a:rPr lang="ru-RU" sz="3600" baseline="30000" dirty="0">
                <a:solidFill>
                  <a:srgbClr val="1109B9"/>
                </a:solidFill>
              </a:rPr>
              <a:t>2</a:t>
            </a:r>
            <a:r>
              <a:rPr lang="ru-RU" sz="3600" dirty="0">
                <a:solidFill>
                  <a:srgbClr val="1109B9"/>
                </a:solidFill>
              </a:rPr>
              <a:t> </a:t>
            </a:r>
          </a:p>
          <a:p>
            <a:r>
              <a:rPr lang="ru-RU" sz="3600" dirty="0"/>
              <a:t>Например, </a:t>
            </a:r>
          </a:p>
          <a:p>
            <a:r>
              <a:rPr lang="ru-RU" sz="3600" dirty="0"/>
              <a:t>31</a:t>
            </a:r>
            <a:r>
              <a:rPr lang="ru-RU" sz="3600" baseline="30000" dirty="0"/>
              <a:t>2</a:t>
            </a:r>
            <a:r>
              <a:rPr lang="ru-RU" sz="3600" dirty="0"/>
              <a:t> = (30 + 1)</a:t>
            </a:r>
            <a:r>
              <a:rPr lang="ru-RU" sz="3600" baseline="30000" dirty="0"/>
              <a:t>2</a:t>
            </a:r>
            <a:r>
              <a:rPr lang="ru-RU" sz="3600" dirty="0"/>
              <a:t> = 30</a:t>
            </a:r>
            <a:r>
              <a:rPr lang="ru-RU" sz="3600" baseline="30000" dirty="0"/>
              <a:t>2</a:t>
            </a:r>
            <a:r>
              <a:rPr lang="ru-RU" sz="3600" dirty="0"/>
              <a:t> + 2 • 30 • 1 +1</a:t>
            </a:r>
            <a:r>
              <a:rPr lang="ru-RU" sz="3600" baseline="30000" dirty="0"/>
              <a:t>2</a:t>
            </a:r>
            <a:r>
              <a:rPr lang="ru-RU" sz="3600" dirty="0"/>
              <a:t> = 900 + 60 + 1 = 961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7FAE74-3332-40F0-9B34-31D1591A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248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729581-0851-4B99-A01D-73953E8A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FA4D01-F712-45B1-B25E-2D7821B9583D}"/>
              </a:ext>
            </a:extLst>
          </p:cNvPr>
          <p:cNvSpPr/>
          <p:nvPr/>
        </p:nvSpPr>
        <p:spPr>
          <a:xfrm>
            <a:off x="1387652" y="1065685"/>
            <a:ext cx="1467988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/>
              <a:t>31</a:t>
            </a:r>
            <a:r>
              <a:rPr lang="ru-RU" sz="2800" b="1" baseline="30000" dirty="0"/>
              <a:t>2 </a:t>
            </a:r>
            <a:r>
              <a:rPr lang="ru-RU" sz="2800" b="1" dirty="0"/>
              <a:t>=</a:t>
            </a:r>
            <a:br>
              <a:rPr lang="ru-RU" sz="2800" b="1" dirty="0"/>
            </a:br>
            <a:r>
              <a:rPr lang="ru-RU" sz="2800" b="1" dirty="0"/>
              <a:t>42</a:t>
            </a:r>
            <a:r>
              <a:rPr lang="ru-RU" sz="2800" b="1" baseline="30000" dirty="0"/>
              <a:t>2 </a:t>
            </a:r>
            <a:r>
              <a:rPr lang="ru-RU" sz="2800" b="1" dirty="0"/>
              <a:t>=</a:t>
            </a:r>
            <a:br>
              <a:rPr lang="ru-RU" sz="2800" b="1" dirty="0"/>
            </a:br>
            <a:r>
              <a:rPr lang="ru-RU" sz="2800" b="1" dirty="0"/>
              <a:t>59</a:t>
            </a:r>
            <a:r>
              <a:rPr lang="ru-RU" sz="2800" b="1" baseline="30000" dirty="0"/>
              <a:t>2 </a:t>
            </a:r>
            <a:r>
              <a:rPr lang="ru-RU" sz="2800" b="1" dirty="0"/>
              <a:t> =</a:t>
            </a:r>
            <a:br>
              <a:rPr lang="ru-RU" sz="2800" b="1" dirty="0"/>
            </a:br>
            <a:r>
              <a:rPr lang="ru-RU" sz="2800" b="1" dirty="0"/>
              <a:t>68</a:t>
            </a:r>
            <a:r>
              <a:rPr lang="ru-RU" sz="2800" b="1" baseline="30000" dirty="0"/>
              <a:t>2 </a:t>
            </a:r>
            <a:r>
              <a:rPr lang="ru-RU" sz="2800" b="1" dirty="0"/>
              <a:t>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31650-F5B9-4FDC-A750-05E47A12E091}"/>
              </a:ext>
            </a:extLst>
          </p:cNvPr>
          <p:cNvSpPr txBox="1"/>
          <p:nvPr/>
        </p:nvSpPr>
        <p:spPr>
          <a:xfrm>
            <a:off x="1351823" y="3764704"/>
            <a:ext cx="1503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dirty="0"/>
              <a:t>61⋅ 59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EFE260-E388-42E8-891F-C110E8AAC4F5}"/>
              </a:ext>
            </a:extLst>
          </p:cNvPr>
          <p:cNvSpPr txBox="1"/>
          <p:nvPr/>
        </p:nvSpPr>
        <p:spPr>
          <a:xfrm>
            <a:off x="1387653" y="4415464"/>
            <a:ext cx="2044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4,01⋅3,99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89143F-25BC-462D-9FC1-DF6C1A413279}"/>
              </a:ext>
            </a:extLst>
          </p:cNvPr>
          <p:cNvSpPr txBox="1"/>
          <p:nvPr/>
        </p:nvSpPr>
        <p:spPr>
          <a:xfrm>
            <a:off x="1380787" y="5066224"/>
            <a:ext cx="1834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37</a:t>
            </a:r>
            <a:r>
              <a:rPr lang="ru-RU" sz="2800" b="1" baseline="30000" dirty="0"/>
              <a:t>2</a:t>
            </a:r>
            <a:r>
              <a:rPr lang="ru-RU" sz="2800" b="1" dirty="0"/>
              <a:t>−23</a:t>
            </a:r>
            <a:r>
              <a:rPr lang="ru-RU" sz="2800" b="1" baseline="30000" dirty="0"/>
              <a:t>2 </a:t>
            </a:r>
            <a:r>
              <a:rPr lang="ru-RU" sz="2800" b="1" dirty="0"/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F5455C-EF3B-4548-A60F-A248DFB9FB03}"/>
              </a:ext>
            </a:extLst>
          </p:cNvPr>
          <p:cNvSpPr txBox="1"/>
          <p:nvPr/>
        </p:nvSpPr>
        <p:spPr>
          <a:xfrm>
            <a:off x="2400135" y="118147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109B9"/>
                </a:solidFill>
              </a:rPr>
              <a:t>(30 + 1)</a:t>
            </a:r>
            <a:r>
              <a:rPr lang="ru-RU" sz="2800" b="1" baseline="30000" dirty="0">
                <a:solidFill>
                  <a:srgbClr val="1109B9"/>
                </a:solidFill>
              </a:rPr>
              <a:t>2 </a:t>
            </a:r>
            <a:r>
              <a:rPr lang="ru-RU" sz="2800" b="1" dirty="0">
                <a:solidFill>
                  <a:srgbClr val="1109B9"/>
                </a:solidFill>
              </a:rPr>
              <a:t>= 900 + 60 + 1 = 961</a:t>
            </a:r>
            <a:endParaRPr lang="ru-RU" sz="2800" dirty="0">
              <a:solidFill>
                <a:srgbClr val="1109B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AF2D3B-7BD9-4068-88BA-58E52EF06330}"/>
              </a:ext>
            </a:extLst>
          </p:cNvPr>
          <p:cNvSpPr txBox="1"/>
          <p:nvPr/>
        </p:nvSpPr>
        <p:spPr>
          <a:xfrm>
            <a:off x="2400135" y="181158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109B9"/>
                </a:solidFill>
              </a:rPr>
              <a:t>(40 + 2)</a:t>
            </a:r>
            <a:r>
              <a:rPr lang="ru-RU" sz="2800" b="1" baseline="30000" dirty="0">
                <a:solidFill>
                  <a:srgbClr val="1109B9"/>
                </a:solidFill>
              </a:rPr>
              <a:t>2 </a:t>
            </a:r>
            <a:r>
              <a:rPr lang="ru-RU" sz="2800" b="1" dirty="0">
                <a:solidFill>
                  <a:srgbClr val="1109B9"/>
                </a:solidFill>
              </a:rPr>
              <a:t>= 1600 + 160 + 4 = 1764</a:t>
            </a:r>
            <a:endParaRPr lang="ru-RU" sz="2800" dirty="0">
              <a:solidFill>
                <a:srgbClr val="1109B9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B02E8A-83D3-4267-ABC7-9BC6D9DC1371}"/>
              </a:ext>
            </a:extLst>
          </p:cNvPr>
          <p:cNvSpPr txBox="1"/>
          <p:nvPr/>
        </p:nvSpPr>
        <p:spPr>
          <a:xfrm>
            <a:off x="2448883" y="246334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109B9"/>
                </a:solidFill>
              </a:rPr>
              <a:t>(60 − 1)</a:t>
            </a:r>
            <a:r>
              <a:rPr lang="ru-RU" sz="2800" b="1" baseline="30000" dirty="0">
                <a:solidFill>
                  <a:srgbClr val="1109B9"/>
                </a:solidFill>
              </a:rPr>
              <a:t>2 </a:t>
            </a:r>
            <a:r>
              <a:rPr lang="ru-RU" sz="2800" b="1" dirty="0">
                <a:solidFill>
                  <a:srgbClr val="1109B9"/>
                </a:solidFill>
              </a:rPr>
              <a:t>= 3600 − 120 + 1 = 3481</a:t>
            </a:r>
            <a:endParaRPr lang="ru-RU" sz="2800" dirty="0">
              <a:solidFill>
                <a:srgbClr val="1109B9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5843A1-9770-45F6-8731-F5DC1AF13AB9}"/>
              </a:ext>
            </a:extLst>
          </p:cNvPr>
          <p:cNvSpPr txBox="1"/>
          <p:nvPr/>
        </p:nvSpPr>
        <p:spPr>
          <a:xfrm>
            <a:off x="2400135" y="306342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109B9"/>
                </a:solidFill>
              </a:rPr>
              <a:t>(70 − 2)</a:t>
            </a:r>
            <a:r>
              <a:rPr lang="ru-RU" sz="2800" b="1" baseline="30000" dirty="0">
                <a:solidFill>
                  <a:srgbClr val="1109B9"/>
                </a:solidFill>
              </a:rPr>
              <a:t>2 </a:t>
            </a:r>
            <a:r>
              <a:rPr lang="ru-RU" sz="2800" b="1" dirty="0">
                <a:solidFill>
                  <a:srgbClr val="1109B9"/>
                </a:solidFill>
              </a:rPr>
              <a:t>= 4900 − 280 + 4 = 4624</a:t>
            </a:r>
            <a:endParaRPr lang="ru-RU" sz="2800" dirty="0">
              <a:solidFill>
                <a:srgbClr val="1109B9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DFDFCC-A804-45F9-B746-A231C5316F30}"/>
              </a:ext>
            </a:extLst>
          </p:cNvPr>
          <p:cNvSpPr txBox="1"/>
          <p:nvPr/>
        </p:nvSpPr>
        <p:spPr>
          <a:xfrm>
            <a:off x="2725014" y="376470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B5956"/>
                </a:solidFill>
                <a:effectLst/>
                <a:uLnTx/>
                <a:uFillTx/>
                <a:latin typeface="Arial"/>
              </a:rPr>
              <a:t>(60+1)(60−1)=3600−1=3599</a:t>
            </a:r>
            <a:endParaRPr lang="ru-RU" dirty="0">
              <a:solidFill>
                <a:srgbClr val="1B595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2A6693-4699-4A13-955F-D57B6B7A1B35}"/>
              </a:ext>
            </a:extLst>
          </p:cNvPr>
          <p:cNvSpPr txBox="1"/>
          <p:nvPr/>
        </p:nvSpPr>
        <p:spPr>
          <a:xfrm>
            <a:off x="3215680" y="4411591"/>
            <a:ext cx="8640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B5956"/>
                </a:solidFill>
                <a:effectLst/>
                <a:uLnTx/>
                <a:uFillTx/>
                <a:latin typeface="Arial"/>
              </a:rPr>
              <a:t>(4+0,01)(4−0,01)=(4)</a:t>
            </a:r>
            <a:r>
              <a:rPr kumimoji="0" lang="ru-RU" sz="2800" b="1" i="0" u="none" strike="noStrike" kern="1200" cap="none" spc="0" normalizeH="0" baseline="30000" noProof="0" dirty="0">
                <a:ln>
                  <a:noFill/>
                </a:ln>
                <a:solidFill>
                  <a:srgbClr val="1B5956"/>
                </a:solidFill>
                <a:effectLst/>
                <a:uLnTx/>
                <a:uFillTx/>
                <a:latin typeface="Arial"/>
              </a:rPr>
              <a:t>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B5956"/>
                </a:solidFill>
                <a:effectLst/>
                <a:uLnTx/>
                <a:uFillTx/>
                <a:latin typeface="Arial"/>
              </a:rPr>
              <a:t>−(0,01)</a:t>
            </a:r>
            <a:r>
              <a:rPr kumimoji="0" lang="ru-RU" sz="2800" b="1" i="0" u="none" strike="noStrike" kern="1200" cap="none" spc="0" normalizeH="0" baseline="30000" noProof="0" dirty="0">
                <a:ln>
                  <a:noFill/>
                </a:ln>
                <a:solidFill>
                  <a:srgbClr val="1B5956"/>
                </a:solidFill>
                <a:effectLst/>
                <a:uLnTx/>
                <a:uFillTx/>
                <a:latin typeface="Arial"/>
              </a:rPr>
              <a:t>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B5956"/>
                </a:solidFill>
                <a:effectLst/>
                <a:uLnTx/>
                <a:uFillTx/>
                <a:latin typeface="Arial"/>
              </a:rPr>
              <a:t>=16−0,0001=15,9999</a:t>
            </a:r>
            <a:endParaRPr lang="ru-RU" dirty="0">
              <a:solidFill>
                <a:srgbClr val="1B595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D424F9-56E0-4703-ABCF-528DF651E7A3}"/>
              </a:ext>
            </a:extLst>
          </p:cNvPr>
          <p:cNvSpPr txBox="1"/>
          <p:nvPr/>
        </p:nvSpPr>
        <p:spPr>
          <a:xfrm>
            <a:off x="3000847" y="504794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B5956"/>
                </a:solidFill>
                <a:effectLst/>
                <a:uLnTx/>
                <a:uFillTx/>
                <a:latin typeface="Arial"/>
              </a:rPr>
              <a:t>(37–23)(37+23)=14⋅60=840</a:t>
            </a:r>
            <a:endParaRPr lang="ru-RU" dirty="0">
              <a:solidFill>
                <a:srgbClr val="1B5956"/>
              </a:solidFill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04B01F81-5C9A-4B70-B51B-2D5E639B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3898776" cy="67100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Вычислить:</a:t>
            </a:r>
          </a:p>
        </p:txBody>
      </p:sp>
    </p:spTree>
    <p:extLst>
      <p:ext uri="{BB962C8B-B14F-4D97-AF65-F5344CB8AC3E}">
        <p14:creationId xmlns:p14="http://schemas.microsoft.com/office/powerpoint/2010/main" val="8396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8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52718"/>
            <a:ext cx="8075240" cy="1044034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/>
              <a:t>Умножение однозначного или двухзначного числа на 37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9201" y="2212525"/>
            <a:ext cx="5459288" cy="4012893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indent="-274320" defTabSz="914400">
              <a:buClr>
                <a:srgbClr val="DE6C36"/>
              </a:buClr>
              <a:buSzPct val="95000"/>
            </a:pPr>
            <a:r>
              <a:rPr lang="ru-RU" sz="2400" i="1" dirty="0">
                <a:solidFill>
                  <a:prstClr val="black"/>
                </a:solidFill>
              </a:rPr>
              <a:t> 2 ∙ 37 = 74   и   3 ∙ 37 = 111      </a:t>
            </a:r>
          </a:p>
          <a:p>
            <a:pPr marL="274320" indent="-274320" defTabSz="914400">
              <a:buClr>
                <a:srgbClr val="DE6C36"/>
              </a:buClr>
              <a:buSzPct val="95000"/>
            </a:pPr>
            <a:r>
              <a:rPr lang="ru-RU" sz="2400" i="1" dirty="0">
                <a:solidFill>
                  <a:prstClr val="black"/>
                </a:solidFill>
              </a:rPr>
              <a:t> </a:t>
            </a:r>
          </a:p>
          <a:p>
            <a:pPr marL="274320" indent="-274320" defTabSz="914400">
              <a:buClr>
                <a:srgbClr val="DE6C36"/>
              </a:buClr>
              <a:buSzPct val="95000"/>
            </a:pPr>
            <a:r>
              <a:rPr lang="ru-RU" sz="2400" i="1" dirty="0">
                <a:solidFill>
                  <a:prstClr val="black"/>
                </a:solidFill>
              </a:rPr>
              <a:t>37 ∙  6 = 37 ∙  3 ∙  2 = 111 ∙  2 =222</a:t>
            </a:r>
          </a:p>
          <a:p>
            <a:pPr marL="274320" indent="-274320" defTabSz="914400">
              <a:buClr>
                <a:srgbClr val="DE6C36"/>
              </a:buClr>
              <a:buSzPct val="95000"/>
            </a:pPr>
            <a:r>
              <a:rPr lang="ru-RU" sz="2400" i="1" dirty="0">
                <a:solidFill>
                  <a:prstClr val="black"/>
                </a:solidFill>
              </a:rPr>
              <a:t> </a:t>
            </a:r>
          </a:p>
          <a:p>
            <a:pPr marL="274320" indent="-274320" defTabSz="914400">
              <a:buClr>
                <a:srgbClr val="DE6C36"/>
              </a:buClr>
              <a:buSzPct val="95000"/>
            </a:pPr>
            <a:r>
              <a:rPr lang="ru-RU" sz="2400" i="1" dirty="0">
                <a:solidFill>
                  <a:prstClr val="black"/>
                </a:solidFill>
              </a:rPr>
              <a:t>37 ∙ 8 = 37 ∙ (6+2) = 222 + 74 = 296</a:t>
            </a:r>
          </a:p>
          <a:p>
            <a:pPr marL="274320" indent="-274320" defTabSz="914400">
              <a:buClr>
                <a:srgbClr val="DE6C36"/>
              </a:buClr>
              <a:buSzPct val="95000"/>
            </a:pPr>
            <a:r>
              <a:rPr lang="ru-RU" sz="2400" i="1" dirty="0">
                <a:solidFill>
                  <a:prstClr val="black"/>
                </a:solidFill>
              </a:rPr>
              <a:t> </a:t>
            </a:r>
          </a:p>
          <a:p>
            <a:pPr marL="274320" indent="-274320" defTabSz="914400">
              <a:buClr>
                <a:srgbClr val="DE6C36"/>
              </a:buClr>
              <a:buSzPct val="95000"/>
            </a:pPr>
            <a:r>
              <a:rPr lang="ru-RU" sz="2400" i="1" dirty="0">
                <a:solidFill>
                  <a:prstClr val="black"/>
                </a:solidFill>
              </a:rPr>
              <a:t>37 ∙ 18 = 37 ∙  3 ∙ 6 = 111 ∙ 6 = 666</a:t>
            </a:r>
          </a:p>
          <a:p>
            <a:pPr marL="274320" indent="-274320" defTabSz="914400">
              <a:buClr>
                <a:srgbClr val="DE6C36"/>
              </a:buClr>
              <a:buSzPct val="95000"/>
            </a:pPr>
            <a:endParaRPr lang="ru-RU" sz="2400" i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03750" y="1420091"/>
            <a:ext cx="2786082" cy="223445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indent="-274320">
              <a:spcBef>
                <a:spcPct val="20000"/>
              </a:spcBef>
              <a:buClr>
                <a:srgbClr val="DE6C36"/>
              </a:buClr>
              <a:buSzPct val="95000"/>
            </a:pPr>
            <a:r>
              <a:rPr lang="ru-RU" sz="2400" b="1" i="1" dirty="0">
                <a:solidFill>
                  <a:prstClr val="black"/>
                </a:solidFill>
              </a:rPr>
              <a:t>37</a:t>
            </a:r>
            <a:r>
              <a:rPr lang="ru-RU" sz="2400" b="1" i="1" dirty="0"/>
              <a:t> ∙ </a:t>
            </a:r>
            <a:r>
              <a:rPr lang="ru-RU" sz="2400" b="1" i="1" dirty="0">
                <a:solidFill>
                  <a:prstClr val="black"/>
                </a:solidFill>
              </a:rPr>
              <a:t>3=111</a:t>
            </a:r>
            <a:endParaRPr lang="ru-RU" sz="2400" dirty="0">
              <a:solidFill>
                <a:prstClr val="black"/>
              </a:solidFill>
            </a:endParaRPr>
          </a:p>
          <a:p>
            <a:pPr marL="274320" indent="-274320">
              <a:spcBef>
                <a:spcPct val="20000"/>
              </a:spcBef>
              <a:buClr>
                <a:srgbClr val="DE6C36"/>
              </a:buClr>
              <a:buSzPct val="95000"/>
            </a:pPr>
            <a:r>
              <a:rPr lang="ru-RU" sz="2400" b="1" i="1" dirty="0">
                <a:solidFill>
                  <a:prstClr val="black"/>
                </a:solidFill>
              </a:rPr>
              <a:t>37</a:t>
            </a:r>
            <a:r>
              <a:rPr lang="ru-RU" sz="2400" b="1" i="1" dirty="0"/>
              <a:t> ∙ </a:t>
            </a:r>
            <a:r>
              <a:rPr lang="ru-RU" sz="2400" b="1" i="1" dirty="0">
                <a:solidFill>
                  <a:prstClr val="black"/>
                </a:solidFill>
              </a:rPr>
              <a:t>6=222</a:t>
            </a:r>
            <a:endParaRPr lang="ru-RU" sz="2400" dirty="0">
              <a:solidFill>
                <a:prstClr val="black"/>
              </a:solidFill>
            </a:endParaRPr>
          </a:p>
          <a:p>
            <a:pPr marL="274320" indent="-274320">
              <a:spcBef>
                <a:spcPct val="20000"/>
              </a:spcBef>
              <a:buClr>
                <a:srgbClr val="DE6C36"/>
              </a:buClr>
              <a:buSzPct val="95000"/>
            </a:pPr>
            <a:r>
              <a:rPr lang="ru-RU" sz="2400" b="1" i="1" dirty="0">
                <a:solidFill>
                  <a:prstClr val="black"/>
                </a:solidFill>
              </a:rPr>
              <a:t>37</a:t>
            </a:r>
            <a:r>
              <a:rPr lang="ru-RU" sz="2400" b="1" i="1" dirty="0"/>
              <a:t> ∙ </a:t>
            </a:r>
            <a:r>
              <a:rPr lang="ru-RU" sz="2400" b="1" i="1" dirty="0">
                <a:solidFill>
                  <a:prstClr val="black"/>
                </a:solidFill>
              </a:rPr>
              <a:t>9=333</a:t>
            </a:r>
            <a:endParaRPr lang="ru-RU" sz="2400" dirty="0">
              <a:solidFill>
                <a:prstClr val="black"/>
              </a:solidFill>
            </a:endParaRPr>
          </a:p>
          <a:p>
            <a:pPr marL="274320" indent="-274320">
              <a:spcBef>
                <a:spcPct val="20000"/>
              </a:spcBef>
              <a:buClr>
                <a:srgbClr val="DE6C36"/>
              </a:buClr>
              <a:buSzPct val="95000"/>
            </a:pPr>
            <a:r>
              <a:rPr lang="ru-RU" sz="2400" b="1" i="1" dirty="0">
                <a:solidFill>
                  <a:prstClr val="black"/>
                </a:solidFill>
              </a:rPr>
              <a:t>37</a:t>
            </a:r>
            <a:r>
              <a:rPr lang="ru-RU" sz="2400" b="1" i="1" dirty="0"/>
              <a:t> ∙ </a:t>
            </a:r>
            <a:r>
              <a:rPr lang="ru-RU" sz="2400" b="1" i="1" dirty="0">
                <a:solidFill>
                  <a:prstClr val="black"/>
                </a:solidFill>
              </a:rPr>
              <a:t>12=444</a:t>
            </a:r>
          </a:p>
          <a:p>
            <a:pPr marL="274320" indent="-274320">
              <a:spcBef>
                <a:spcPct val="20000"/>
              </a:spcBef>
              <a:buClr>
                <a:srgbClr val="DE6C36"/>
              </a:buClr>
              <a:buSzPct val="95000"/>
            </a:pPr>
            <a:r>
              <a:rPr lang="ru-RU" sz="2400" b="1" i="1" dirty="0"/>
              <a:t>37 ∙ 15=555 и </a:t>
            </a:r>
            <a:r>
              <a:rPr lang="ru-RU" sz="2400" b="1" i="1" dirty="0" err="1"/>
              <a:t>т.д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8976" y="4471692"/>
            <a:ext cx="2857520" cy="223445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74320" indent="-274320">
              <a:spcBef>
                <a:spcPct val="20000"/>
              </a:spcBef>
              <a:buClr>
                <a:srgbClr val="DE6C36"/>
              </a:buClr>
              <a:buSzPct val="95000"/>
            </a:pPr>
            <a:r>
              <a:rPr lang="ru-RU" sz="2400" b="1" i="1" dirty="0">
                <a:solidFill>
                  <a:prstClr val="black"/>
                </a:solidFill>
              </a:rPr>
              <a:t>7</a:t>
            </a:r>
            <a:r>
              <a:rPr lang="ru-RU" sz="2400" b="1" i="1" dirty="0"/>
              <a:t> ∙ </a:t>
            </a:r>
            <a:r>
              <a:rPr lang="ru-RU" sz="2400" b="1" i="1" dirty="0">
                <a:solidFill>
                  <a:prstClr val="black"/>
                </a:solidFill>
              </a:rPr>
              <a:t>11</a:t>
            </a:r>
            <a:r>
              <a:rPr lang="ru-RU" sz="2400" b="1" i="1" dirty="0"/>
              <a:t> ∙ </a:t>
            </a:r>
            <a:r>
              <a:rPr lang="ru-RU" sz="2400" b="1" i="1" dirty="0">
                <a:solidFill>
                  <a:prstClr val="black"/>
                </a:solidFill>
              </a:rPr>
              <a:t>13=1001</a:t>
            </a:r>
            <a:endParaRPr lang="ru-RU" sz="2400" b="1" dirty="0">
              <a:solidFill>
                <a:prstClr val="black"/>
              </a:solidFill>
            </a:endParaRPr>
          </a:p>
          <a:p>
            <a:pPr marL="274320" indent="-274320">
              <a:spcBef>
                <a:spcPct val="20000"/>
              </a:spcBef>
              <a:buClr>
                <a:srgbClr val="DE6C36"/>
              </a:buClr>
              <a:buSzPct val="95000"/>
            </a:pPr>
            <a:r>
              <a:rPr lang="ru-RU" sz="2400" b="1" i="1" dirty="0">
                <a:solidFill>
                  <a:prstClr val="black"/>
                </a:solidFill>
              </a:rPr>
              <a:t>77</a:t>
            </a:r>
            <a:r>
              <a:rPr lang="ru-RU" sz="2400" b="1" i="1" dirty="0"/>
              <a:t> ∙ </a:t>
            </a:r>
            <a:r>
              <a:rPr lang="ru-RU" sz="2400" b="1" i="1" dirty="0">
                <a:solidFill>
                  <a:prstClr val="black"/>
                </a:solidFill>
              </a:rPr>
              <a:t>13=1001</a:t>
            </a:r>
            <a:endParaRPr lang="ru-RU" sz="2400" b="1" dirty="0">
              <a:solidFill>
                <a:prstClr val="black"/>
              </a:solidFill>
            </a:endParaRPr>
          </a:p>
          <a:p>
            <a:pPr marL="274320" indent="-274320">
              <a:spcBef>
                <a:spcPct val="20000"/>
              </a:spcBef>
              <a:buClr>
                <a:srgbClr val="DE6C36"/>
              </a:buClr>
              <a:buSzPct val="95000"/>
            </a:pPr>
            <a:r>
              <a:rPr lang="ru-RU" sz="2400" b="1" i="1" dirty="0">
                <a:solidFill>
                  <a:prstClr val="black"/>
                </a:solidFill>
              </a:rPr>
              <a:t>77</a:t>
            </a:r>
            <a:r>
              <a:rPr lang="ru-RU" sz="2400" b="1" i="1" dirty="0"/>
              <a:t> ∙ </a:t>
            </a:r>
            <a:r>
              <a:rPr lang="ru-RU" sz="2400" b="1" i="1" dirty="0">
                <a:solidFill>
                  <a:prstClr val="black"/>
                </a:solidFill>
              </a:rPr>
              <a:t>26=2002</a:t>
            </a:r>
            <a:endParaRPr lang="ru-RU" sz="2400" b="1" dirty="0">
              <a:solidFill>
                <a:prstClr val="black"/>
              </a:solidFill>
            </a:endParaRPr>
          </a:p>
          <a:p>
            <a:pPr marL="274320" indent="-274320">
              <a:spcBef>
                <a:spcPct val="20000"/>
              </a:spcBef>
              <a:buClr>
                <a:srgbClr val="DE6C36"/>
              </a:buClr>
              <a:buSzPct val="95000"/>
            </a:pPr>
            <a:r>
              <a:rPr lang="ru-RU" sz="2400" b="1" i="1" dirty="0">
                <a:solidFill>
                  <a:prstClr val="black"/>
                </a:solidFill>
              </a:rPr>
              <a:t>77</a:t>
            </a:r>
            <a:r>
              <a:rPr lang="ru-RU" sz="2400" b="1" i="1" dirty="0"/>
              <a:t> ∙ </a:t>
            </a:r>
            <a:r>
              <a:rPr lang="ru-RU" sz="2400" b="1" i="1" dirty="0">
                <a:solidFill>
                  <a:prstClr val="black"/>
                </a:solidFill>
              </a:rPr>
              <a:t>39=3003 </a:t>
            </a:r>
          </a:p>
          <a:p>
            <a:pPr marL="274320" indent="-274320">
              <a:spcBef>
                <a:spcPct val="20000"/>
              </a:spcBef>
              <a:buClr>
                <a:srgbClr val="DE6C36"/>
              </a:buClr>
              <a:buSzPct val="95000"/>
            </a:pPr>
            <a:r>
              <a:rPr lang="ru-RU" sz="2400" b="1" i="1" dirty="0">
                <a:solidFill>
                  <a:prstClr val="black"/>
                </a:solidFill>
              </a:rPr>
              <a:t>и </a:t>
            </a:r>
            <a:r>
              <a:rPr lang="ru-RU" sz="2400" b="1" i="1" dirty="0" err="1">
                <a:solidFill>
                  <a:prstClr val="black"/>
                </a:solidFill>
              </a:rPr>
              <a:t>т.д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60808" y="3775317"/>
            <a:ext cx="407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spcBef>
                <a:spcPct val="20000"/>
              </a:spcBef>
              <a:buClr>
                <a:srgbClr val="DE6C36"/>
              </a:buClr>
              <a:buSzPct val="95000"/>
            </a:pPr>
            <a:r>
              <a:rPr lang="ru-RU" sz="3200" b="1" dirty="0">
                <a:solidFill>
                  <a:srgbClr val="FF0000"/>
                </a:solidFill>
              </a:rPr>
              <a:t>Легко запомнить!!!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5520" y="1408542"/>
            <a:ext cx="25824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Запомни!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CDB2615-CD44-457A-990B-884B87DD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001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52718"/>
            <a:ext cx="5791200" cy="1044034"/>
          </a:xfrm>
        </p:spPr>
        <p:txBody>
          <a:bodyPr>
            <a:normAutofit/>
          </a:bodyPr>
          <a:lstStyle/>
          <a:p>
            <a:pPr algn="ctr"/>
            <a:r>
              <a:rPr lang="ru-RU" b="1" i="1" dirty="0"/>
              <a:t>Легко запомнить!!!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1447800"/>
            <a:ext cx="11161240" cy="4343400"/>
          </a:xfr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600" i="1" dirty="0"/>
              <a:t> 11 ∙  11 =</a:t>
            </a:r>
            <a:endParaRPr lang="ru-RU" sz="3600" dirty="0"/>
          </a:p>
          <a:p>
            <a:pPr>
              <a:spcBef>
                <a:spcPts val="0"/>
              </a:spcBef>
            </a:pPr>
            <a:r>
              <a:rPr lang="ru-RU" sz="3600" i="1" dirty="0"/>
              <a:t>111 ∙ 111 = </a:t>
            </a:r>
            <a:endParaRPr lang="ru-RU" sz="3600" dirty="0"/>
          </a:p>
          <a:p>
            <a:pPr>
              <a:spcBef>
                <a:spcPts val="0"/>
              </a:spcBef>
            </a:pPr>
            <a:r>
              <a:rPr lang="ru-RU" sz="3600" i="1" dirty="0"/>
              <a:t>1111 ∙  1111 =  </a:t>
            </a:r>
            <a:endParaRPr lang="ru-RU" sz="3600" dirty="0"/>
          </a:p>
          <a:p>
            <a:pPr>
              <a:spcBef>
                <a:spcPts val="0"/>
              </a:spcBef>
            </a:pPr>
            <a:r>
              <a:rPr lang="ru-RU" sz="3600" i="1" dirty="0"/>
              <a:t>11111 ∙  11111 = </a:t>
            </a:r>
            <a:endParaRPr lang="ru-RU" sz="3600" dirty="0"/>
          </a:p>
          <a:p>
            <a:pPr>
              <a:spcBef>
                <a:spcPts val="0"/>
              </a:spcBef>
            </a:pPr>
            <a:r>
              <a:rPr lang="ru-RU" sz="3600" i="1" dirty="0"/>
              <a:t>..........................</a:t>
            </a:r>
            <a:endParaRPr lang="ru-RU" sz="3600" dirty="0"/>
          </a:p>
          <a:p>
            <a:pPr>
              <a:spcBef>
                <a:spcPts val="0"/>
              </a:spcBef>
            </a:pPr>
            <a:r>
              <a:rPr lang="ru-RU" sz="3600" i="1" dirty="0"/>
              <a:t>111111111 ∙  111111111 =</a:t>
            </a:r>
            <a:endParaRPr lang="ru-RU" sz="3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27648" y="1561284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121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43672" y="2148234"/>
            <a:ext cx="1447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12321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31704" y="2735184"/>
            <a:ext cx="21336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1234321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07768" y="3422181"/>
            <a:ext cx="2604864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123454321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35960" y="4612079"/>
            <a:ext cx="5003800" cy="457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12345678987654321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9BD688-3E6F-4B1D-BF1F-4D7F621D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87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63483" y="2697162"/>
            <a:ext cx="2209800" cy="2070100"/>
            <a:chOff x="6939483" y="2697162"/>
            <a:chExt cx="2209800" cy="2070100"/>
          </a:xfrm>
        </p:grpSpPr>
        <p:sp>
          <p:nvSpPr>
            <p:cNvPr id="3" name="object 3"/>
            <p:cNvSpPr/>
            <p:nvPr/>
          </p:nvSpPr>
          <p:spPr>
            <a:xfrm>
              <a:off x="6948817" y="2706496"/>
              <a:ext cx="2195182" cy="20513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944245" y="2701925"/>
              <a:ext cx="2200275" cy="2060575"/>
            </a:xfrm>
            <a:custGeom>
              <a:avLst/>
              <a:gdLst/>
              <a:ahLst/>
              <a:cxnLst/>
              <a:rect l="l" t="t" r="r" b="b"/>
              <a:pathLst>
                <a:path w="2200275" h="2060575">
                  <a:moveTo>
                    <a:pt x="0" y="2060448"/>
                  </a:moveTo>
                  <a:lnTo>
                    <a:pt x="0" y="0"/>
                  </a:lnTo>
                  <a:lnTo>
                    <a:pt x="2199754" y="0"/>
                  </a:lnTo>
                </a:path>
                <a:path w="2200275" h="2060575">
                  <a:moveTo>
                    <a:pt x="2199754" y="2060448"/>
                  </a:moveTo>
                  <a:lnTo>
                    <a:pt x="0" y="2060448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693876" y="104839"/>
            <a:ext cx="1862455" cy="2252345"/>
            <a:chOff x="169875" y="104838"/>
            <a:chExt cx="1862455" cy="2252345"/>
          </a:xfrm>
        </p:grpSpPr>
        <p:sp>
          <p:nvSpPr>
            <p:cNvPr id="6" name="object 6"/>
            <p:cNvSpPr/>
            <p:nvPr/>
          </p:nvSpPr>
          <p:spPr>
            <a:xfrm>
              <a:off x="179209" y="114172"/>
              <a:ext cx="1843277" cy="22334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637" y="109600"/>
              <a:ext cx="1852930" cy="2242820"/>
            </a:xfrm>
            <a:custGeom>
              <a:avLst/>
              <a:gdLst/>
              <a:ahLst/>
              <a:cxnLst/>
              <a:rect l="l" t="t" r="r" b="b"/>
              <a:pathLst>
                <a:path w="1852930" h="2242820">
                  <a:moveTo>
                    <a:pt x="0" y="2242566"/>
                  </a:moveTo>
                  <a:lnTo>
                    <a:pt x="0" y="0"/>
                  </a:lnTo>
                  <a:lnTo>
                    <a:pt x="1852422" y="0"/>
                  </a:lnTo>
                  <a:lnTo>
                    <a:pt x="1852422" y="2242566"/>
                  </a:lnTo>
                  <a:lnTo>
                    <a:pt x="0" y="224256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693876" y="4426140"/>
            <a:ext cx="1740535" cy="2294890"/>
            <a:chOff x="169875" y="4426140"/>
            <a:chExt cx="1740535" cy="2294890"/>
          </a:xfrm>
        </p:grpSpPr>
        <p:sp>
          <p:nvSpPr>
            <p:cNvPr id="9" name="object 9"/>
            <p:cNvSpPr/>
            <p:nvPr/>
          </p:nvSpPr>
          <p:spPr>
            <a:xfrm>
              <a:off x="179209" y="4435475"/>
              <a:ext cx="1725752" cy="22760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637" y="4430903"/>
              <a:ext cx="1731010" cy="2285365"/>
            </a:xfrm>
            <a:custGeom>
              <a:avLst/>
              <a:gdLst/>
              <a:ahLst/>
              <a:cxnLst/>
              <a:rect l="l" t="t" r="r" b="b"/>
              <a:pathLst>
                <a:path w="1731010" h="2285365">
                  <a:moveTo>
                    <a:pt x="0" y="2285238"/>
                  </a:moveTo>
                  <a:lnTo>
                    <a:pt x="0" y="0"/>
                  </a:lnTo>
                  <a:lnTo>
                    <a:pt x="1730502" y="0"/>
                  </a:lnTo>
                  <a:lnTo>
                    <a:pt x="1730502" y="2285238"/>
                  </a:lnTo>
                  <a:lnTo>
                    <a:pt x="0" y="228523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711840" y="4175125"/>
            <a:ext cx="163195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10" dirty="0">
                <a:latin typeface="Arial"/>
                <a:cs typeface="Arial"/>
              </a:rPr>
              <a:t>Вильгельм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Шрадер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633039" y="1395540"/>
            <a:ext cx="6800215" cy="923925"/>
            <a:chOff x="2109038" y="1395539"/>
            <a:chExt cx="6800215" cy="923925"/>
          </a:xfrm>
        </p:grpSpPr>
        <p:sp>
          <p:nvSpPr>
            <p:cNvPr id="13" name="object 13"/>
            <p:cNvSpPr/>
            <p:nvPr/>
          </p:nvSpPr>
          <p:spPr>
            <a:xfrm>
              <a:off x="2181096" y="1569226"/>
              <a:ext cx="6599342" cy="6889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16975" y="1403477"/>
              <a:ext cx="6784340" cy="908050"/>
            </a:xfrm>
            <a:custGeom>
              <a:avLst/>
              <a:gdLst/>
              <a:ahLst/>
              <a:cxnLst/>
              <a:rect l="l" t="t" r="r" b="b"/>
              <a:pathLst>
                <a:path w="6784340" h="908050">
                  <a:moveTo>
                    <a:pt x="0" y="907542"/>
                  </a:moveTo>
                  <a:lnTo>
                    <a:pt x="0" y="0"/>
                  </a:lnTo>
                  <a:lnTo>
                    <a:pt x="6784085" y="0"/>
                  </a:lnTo>
                  <a:lnTo>
                    <a:pt x="6784085" y="907542"/>
                  </a:lnTo>
                  <a:lnTo>
                    <a:pt x="0" y="907542"/>
                  </a:lnTo>
                  <a:close/>
                </a:path>
              </a:pathLst>
            </a:custGeom>
            <a:ln w="15875">
              <a:solidFill>
                <a:srgbClr val="3333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08469" y="2539317"/>
            <a:ext cx="6993255" cy="1594915"/>
            <a:chOff x="-7797" y="2690939"/>
            <a:chExt cx="6792595" cy="1417320"/>
          </a:xfrm>
        </p:grpSpPr>
        <p:sp>
          <p:nvSpPr>
            <p:cNvPr id="16" name="object 16"/>
            <p:cNvSpPr/>
            <p:nvPr/>
          </p:nvSpPr>
          <p:spPr>
            <a:xfrm>
              <a:off x="29025" y="2793126"/>
              <a:ext cx="6691817" cy="125132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9" y="2698876"/>
              <a:ext cx="6776720" cy="1401445"/>
            </a:xfrm>
            <a:custGeom>
              <a:avLst/>
              <a:gdLst/>
              <a:ahLst/>
              <a:cxnLst/>
              <a:rect l="l" t="t" r="r" b="b"/>
              <a:pathLst>
                <a:path w="6776720" h="1401445">
                  <a:moveTo>
                    <a:pt x="0" y="0"/>
                  </a:moveTo>
                  <a:lnTo>
                    <a:pt x="6776465" y="0"/>
                  </a:lnTo>
                  <a:lnTo>
                    <a:pt x="6776465" y="1401317"/>
                  </a:lnTo>
                  <a:lnTo>
                    <a:pt x="0" y="1401318"/>
                  </a:lnTo>
                </a:path>
              </a:pathLst>
            </a:custGeom>
            <a:ln w="1587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667328" y="5499672"/>
            <a:ext cx="7009130" cy="1129665"/>
            <a:chOff x="2143328" y="5499671"/>
            <a:chExt cx="7009130" cy="1129665"/>
          </a:xfrm>
        </p:grpSpPr>
        <p:sp>
          <p:nvSpPr>
            <p:cNvPr id="19" name="object 19"/>
            <p:cNvSpPr/>
            <p:nvPr/>
          </p:nvSpPr>
          <p:spPr>
            <a:xfrm>
              <a:off x="2199203" y="5605893"/>
              <a:ext cx="6884318" cy="9570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151265" y="5507609"/>
              <a:ext cx="6993255" cy="1113790"/>
            </a:xfrm>
            <a:custGeom>
              <a:avLst/>
              <a:gdLst/>
              <a:ahLst/>
              <a:cxnLst/>
              <a:rect l="l" t="t" r="r" b="b"/>
              <a:pathLst>
                <a:path w="6993255" h="1113790">
                  <a:moveTo>
                    <a:pt x="0" y="1113282"/>
                  </a:moveTo>
                  <a:lnTo>
                    <a:pt x="0" y="0"/>
                  </a:lnTo>
                  <a:lnTo>
                    <a:pt x="6992734" y="0"/>
                  </a:lnTo>
                </a:path>
                <a:path w="6993255" h="1113790">
                  <a:moveTo>
                    <a:pt x="6992734" y="1113282"/>
                  </a:moveTo>
                  <a:lnTo>
                    <a:pt x="0" y="1113282"/>
                  </a:lnTo>
                </a:path>
              </a:pathLst>
            </a:custGeom>
            <a:ln w="15875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007768" y="308687"/>
            <a:ext cx="7157567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Цитаты великих</a:t>
            </a:r>
            <a:r>
              <a:rPr dirty="0"/>
              <a:t> </a:t>
            </a:r>
            <a:r>
              <a:rPr spc="-10" dirty="0"/>
              <a:t>математиков</a:t>
            </a: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F07B9888-085A-4303-959D-880CF01B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0B77CC49-75E5-4982-98D5-BB272416F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5707" y="296451"/>
            <a:ext cx="2626638" cy="4133925"/>
          </a:xfrm>
          <a:ln>
            <a:solidFill>
              <a:srgbClr val="1B5956"/>
            </a:solidFill>
          </a:ln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2F78EF-2C4B-46D8-9C52-2E5E0E53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B489FA-C31D-46B3-9194-21594A348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514" y="4346689"/>
            <a:ext cx="1518709" cy="15187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1D0762-7BF7-469C-9508-5871B8B7F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926" y="299861"/>
            <a:ext cx="2706968" cy="4159488"/>
          </a:xfrm>
          <a:prstGeom prst="rect">
            <a:avLst/>
          </a:prstGeom>
          <a:ln>
            <a:solidFill>
              <a:srgbClr val="1B5956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EAE157-A571-488A-A6EC-C8600DC738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4215" t="11550" r="55704" b="32801"/>
          <a:stretch/>
        </p:blipFill>
        <p:spPr>
          <a:xfrm>
            <a:off x="3031089" y="311860"/>
            <a:ext cx="2712024" cy="4147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4F5722-D69B-4525-9B9A-72D6EA383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810" y="4262611"/>
            <a:ext cx="1602787" cy="16027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7CDDED-D27E-4A96-803B-C7260A5B9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9800" y="4357316"/>
            <a:ext cx="1602787" cy="16027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D56CC8-172B-4C13-B820-5FB3D3DE33AB}"/>
              </a:ext>
            </a:extLst>
          </p:cNvPr>
          <p:cNvSpPr txBox="1"/>
          <p:nvPr/>
        </p:nvSpPr>
        <p:spPr>
          <a:xfrm>
            <a:off x="8723355" y="5865398"/>
            <a:ext cx="3123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9"/>
              </a:rPr>
              <a:t>https://sovietime.ru/matematika/tekhnika-schjota-1976</a:t>
            </a:r>
            <a:r>
              <a:rPr lang="ru-RU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E58B0-EB72-4CC6-956D-71713DA64772}"/>
              </a:ext>
            </a:extLst>
          </p:cNvPr>
          <p:cNvSpPr txBox="1"/>
          <p:nvPr/>
        </p:nvSpPr>
        <p:spPr>
          <a:xfrm>
            <a:off x="6836941" y="6301131"/>
            <a:ext cx="2039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https://klex.ru/lu4</a:t>
            </a:r>
            <a:r>
              <a:rPr lang="ru-RU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4E098E-9FB6-4523-A368-23A3EFEE2002}"/>
              </a:ext>
            </a:extLst>
          </p:cNvPr>
          <p:cNvSpPr txBox="1"/>
          <p:nvPr/>
        </p:nvSpPr>
        <p:spPr>
          <a:xfrm>
            <a:off x="3506916" y="6068066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11"/>
              </a:rPr>
              <a:t>https://autobuy.clan.su/0Yagubov/25/5728Z.pdf</a:t>
            </a:r>
            <a:r>
              <a:rPr lang="ru-RU" dirty="0"/>
              <a:t> 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3FBB189-8244-42E0-A83B-8F91BD52B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9" y="284464"/>
            <a:ext cx="2734834" cy="3204568"/>
          </a:xfrm>
        </p:spPr>
        <p:txBody>
          <a:bodyPr>
            <a:normAutofit/>
          </a:bodyPr>
          <a:lstStyle/>
          <a:p>
            <a:r>
              <a:rPr lang="ru-RU" sz="2200" u="sng" dirty="0"/>
              <a:t>статья: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Рациональные вычисления в курсе</a:t>
            </a:r>
            <a:br>
              <a:rPr lang="ru-RU" sz="2200" dirty="0"/>
            </a:br>
            <a:r>
              <a:rPr lang="ru-RU" sz="2200" dirty="0"/>
              <a:t>математики начальных классов</a:t>
            </a:r>
            <a:br>
              <a:rPr lang="ru-RU" sz="2200" dirty="0"/>
            </a:br>
            <a:r>
              <a:rPr lang="ru-RU" sz="2200" i="1" dirty="0"/>
              <a:t>Т.Е. Демидова,</a:t>
            </a:r>
            <a:br>
              <a:rPr lang="ru-RU" sz="2200" i="1" dirty="0"/>
            </a:br>
            <a:r>
              <a:rPr lang="ru-RU" sz="2200" i="1" dirty="0"/>
              <a:t>А.П. Тонких</a:t>
            </a:r>
            <a:endParaRPr lang="ru-RU" sz="2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2641" y="3575977"/>
            <a:ext cx="1708798" cy="170879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37546" y="5487443"/>
            <a:ext cx="3585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3"/>
              </a:rPr>
              <a:t>560127db2568c56d9f59c0ecc00f6967.pdf (school2100.com)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74530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18388"/>
          <a:stretch/>
        </p:blipFill>
        <p:spPr>
          <a:xfrm>
            <a:off x="3647728" y="345677"/>
            <a:ext cx="4626275" cy="2530960"/>
          </a:xfrm>
          <a:prstGeom prst="rect">
            <a:avLst/>
          </a:prstGeom>
        </p:spPr>
      </p:pic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067920" y="5009579"/>
            <a:ext cx="9068640" cy="738664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/>
            <a:r>
              <a:rPr lang="ru-RU" sz="2100" dirty="0">
                <a:solidFill>
                  <a:srgbClr val="000000"/>
                </a:solidFill>
              </a:rPr>
              <a:t>Как обучать не только предметным знаниям, а формировать еще и необходимые навыки?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>
                <a:solidFill>
                  <a:srgbClr val="D1282E"/>
                </a:solidFill>
                <a:latin typeface="Arial"/>
              </a:rPr>
              <a:pPr defTabSz="685800"/>
              <a:t>51</a:t>
            </a:fld>
            <a:endParaRPr lang="ru-RU" dirty="0">
              <a:solidFill>
                <a:srgbClr val="D1282E"/>
              </a:solidFill>
              <a:latin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67920" y="4013962"/>
            <a:ext cx="9068640" cy="738664"/>
          </a:xfrm>
          <a:prstGeom prst="rect">
            <a:avLst/>
          </a:prstGeom>
          <a:ln>
            <a:solidFill>
              <a:srgbClr val="1109B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/>
            <a:r>
              <a:rPr lang="ru-RU" sz="2100" b="1" dirty="0">
                <a:solidFill>
                  <a:srgbClr val="000000"/>
                </a:solidFill>
                <a:latin typeface="Arial"/>
              </a:rPr>
              <a:t>Как работать с регулярно «обновляющейся версией» обучающегося?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67920" y="5987263"/>
            <a:ext cx="9068640" cy="738664"/>
          </a:xfrm>
          <a:prstGeom prst="rect">
            <a:avLst/>
          </a:prstGeom>
          <a:ln>
            <a:solidFill>
              <a:srgbClr val="00743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/>
            <a:r>
              <a:rPr lang="ru-RU" sz="2100" b="1" dirty="0">
                <a:solidFill>
                  <a:srgbClr val="000000"/>
                </a:solidFill>
                <a:latin typeface="Arial"/>
              </a:rPr>
              <a:t>Как выйти из консервативной парадигмы “передачи опыта и знаний предыдущих поколений”?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3857910" y="3118478"/>
            <a:ext cx="1874537" cy="744773"/>
          </a:xfrm>
          <a:prstGeom prst="rightArrow">
            <a:avLst/>
          </a:prstGeom>
          <a:noFill/>
          <a:ln w="76200">
            <a:solidFill>
              <a:srgbClr val="007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400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latin typeface="Arial Black"/>
              </a:rPr>
              <a:t>ученик</a:t>
            </a:r>
          </a:p>
        </p:txBody>
      </p:sp>
      <p:sp>
        <p:nvSpPr>
          <p:cNvPr id="2" name="Стрелка влево 1"/>
          <p:cNvSpPr/>
          <p:nvPr/>
        </p:nvSpPr>
        <p:spPr>
          <a:xfrm>
            <a:off x="6139374" y="2926151"/>
            <a:ext cx="2011403" cy="1005237"/>
          </a:xfrm>
          <a:prstGeom prst="leftArrow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ru-RU" sz="2400" b="1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latin typeface="Arial Black"/>
              </a:rPr>
              <a:t>учитель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13889" y="2696968"/>
            <a:ext cx="608180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ru-RU" sz="6000" b="1" dirty="0">
                <a:ln w="12700">
                  <a:solidFill>
                    <a:srgbClr val="D1282E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D1282E"/>
                  </a:fgClr>
                  <a:bgClr>
                    <a:srgbClr val="D1282E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D1282E">
                      <a:lumMod val="75000"/>
                    </a:srgbClr>
                  </a:outerShdw>
                </a:effectLst>
                <a:latin typeface="Arial"/>
              </a:rPr>
              <a:t>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74454" t="42346" r="13524" b="36905"/>
          <a:stretch/>
        </p:blipFill>
        <p:spPr>
          <a:xfrm>
            <a:off x="551853" y="5797545"/>
            <a:ext cx="837695" cy="8132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/>
          <a:srcRect l="53240" t="42035" r="36241" b="36593"/>
          <a:stretch/>
        </p:blipFill>
        <p:spPr>
          <a:xfrm>
            <a:off x="480277" y="4814021"/>
            <a:ext cx="781430" cy="8930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/>
          <a:srcRect l="32027" t="44396" r="57454" b="36903"/>
          <a:stretch/>
        </p:blipFill>
        <p:spPr>
          <a:xfrm>
            <a:off x="542420" y="4013962"/>
            <a:ext cx="719287" cy="7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772890" y="4813103"/>
            <a:ext cx="9538611" cy="738664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100" i="1" dirty="0">
                <a:solidFill>
                  <a:srgbClr val="000000"/>
                </a:solidFill>
              </a:rPr>
              <a:t>Навыки планирования, самопроверки, критичного отношения к результатам собственного труда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>
                <a:solidFill>
                  <a:srgbClr val="D1282E"/>
                </a:solidFill>
                <a:latin typeface="Arial"/>
              </a:rPr>
              <a:pPr defTabSz="685800"/>
              <a:t>52</a:t>
            </a:fld>
            <a:endParaRPr lang="ru-RU" dirty="0">
              <a:solidFill>
                <a:srgbClr val="D1282E"/>
              </a:solidFill>
              <a:latin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0498" y="5804094"/>
            <a:ext cx="10431003" cy="738664"/>
          </a:xfrm>
          <a:prstGeom prst="rect">
            <a:avLst/>
          </a:prstGeom>
          <a:ln>
            <a:solidFill>
              <a:srgbClr val="1109B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/>
            <a:r>
              <a:rPr lang="ru-RU" sz="2100" b="1" i="1" dirty="0">
                <a:solidFill>
                  <a:srgbClr val="000000"/>
                </a:solidFill>
                <a:latin typeface="Arial"/>
              </a:rPr>
              <a:t>Культура мысли: четкость, ясность, быстрота, осознанность, вариативность, </a:t>
            </a:r>
            <a:r>
              <a:rPr lang="ru-RU" sz="2100" b="1" i="1" dirty="0">
                <a:solidFill>
                  <a:srgbClr val="000000"/>
                </a:solidFill>
              </a:rPr>
              <a:t>понимание ценности знаний и связи теории с практикой</a:t>
            </a:r>
            <a:endParaRPr lang="ru-RU" sz="21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11624" y="3881993"/>
            <a:ext cx="8599877" cy="738664"/>
          </a:xfrm>
          <a:prstGeom prst="rect">
            <a:avLst/>
          </a:prstGeom>
          <a:ln>
            <a:solidFill>
              <a:srgbClr val="00743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/>
            <a:r>
              <a:rPr lang="ru-RU" sz="2100" b="1" i="1" dirty="0">
                <a:solidFill>
                  <a:srgbClr val="000000"/>
                </a:solidFill>
                <a:latin typeface="Arial"/>
              </a:rPr>
              <a:t>Уверенность в своих силах, умение отыскивать рациональные пути для решения различных задач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3857910" y="3118478"/>
            <a:ext cx="1874537" cy="744773"/>
          </a:xfrm>
          <a:prstGeom prst="rightArrow">
            <a:avLst/>
          </a:prstGeom>
          <a:noFill/>
          <a:ln w="76200">
            <a:solidFill>
              <a:srgbClr val="007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400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latin typeface="Arial Black"/>
              </a:rPr>
              <a:t>ученик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2923866" y="2014571"/>
            <a:ext cx="2286712" cy="946296"/>
          </a:xfrm>
          <a:prstGeom prst="rightArrow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400" b="1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latin typeface="Arial Black"/>
              </a:rPr>
              <a:t>наставник</a:t>
            </a:r>
            <a:endParaRPr lang="ru-RU" sz="2100" b="1" dirty="0">
              <a:ln>
                <a:solidFill>
                  <a:srgbClr val="FFFFFF"/>
                </a:solidFill>
              </a:ln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2" name="Стрелка влево 1"/>
          <p:cNvSpPr/>
          <p:nvPr/>
        </p:nvSpPr>
        <p:spPr>
          <a:xfrm>
            <a:off x="6139374" y="2926151"/>
            <a:ext cx="2011403" cy="1005237"/>
          </a:xfrm>
          <a:prstGeom prst="leftArrow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ru-RU" sz="2400" b="1" dirty="0">
                <a:ln>
                  <a:solidFill>
                    <a:srgbClr val="FFFFFF"/>
                  </a:solidFill>
                </a:ln>
                <a:solidFill>
                  <a:srgbClr val="000000"/>
                </a:solidFill>
                <a:latin typeface="Arial Black"/>
              </a:rPr>
              <a:t>учитель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13889" y="2696968"/>
            <a:ext cx="608180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ru-RU" sz="6000" b="1" dirty="0">
                <a:ln w="12700">
                  <a:solidFill>
                    <a:srgbClr val="D1282E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D1282E"/>
                  </a:fgClr>
                  <a:bgClr>
                    <a:srgbClr val="D1282E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D1282E">
                      <a:lumMod val="75000"/>
                    </a:srgbClr>
                  </a:outerShdw>
                </a:effectLst>
                <a:latin typeface="Arial"/>
              </a:rPr>
              <a:t>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40" y="719700"/>
            <a:ext cx="5142463" cy="215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24CBED-A2D2-409B-8CE2-6667C2C78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9"/>
          <a:stretch/>
        </p:blipFill>
        <p:spPr>
          <a:xfrm>
            <a:off x="8158731" y="118673"/>
            <a:ext cx="3931674" cy="2972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93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33333 2.2222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-0.04398 L 0.23907 -0.043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3" grpId="0" animBg="1"/>
      <p:bldP spid="24" grpId="0" animBg="1"/>
      <p:bldP spid="25" grpId="0" animBg="1"/>
      <p:bldP spid="25" grpId="1" animBg="1"/>
      <p:bldP spid="2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9306" y="315838"/>
            <a:ext cx="9153387" cy="986809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2540" algn="ctr">
              <a:lnSpc>
                <a:spcPts val="3840"/>
              </a:lnSpc>
              <a:spcBef>
                <a:spcPts val="95"/>
              </a:spcBef>
            </a:pPr>
            <a:r>
              <a:rPr sz="3200" spc="-5" dirty="0"/>
              <a:t>Понятие</a:t>
            </a:r>
          </a:p>
          <a:p>
            <a:pPr marL="2540" algn="ctr">
              <a:lnSpc>
                <a:spcPts val="3840"/>
              </a:lnSpc>
            </a:pPr>
            <a:r>
              <a:rPr sz="3200" spc="-10" dirty="0"/>
              <a:t>«рациональность</a:t>
            </a:r>
            <a:r>
              <a:rPr sz="3200" spc="5" dirty="0"/>
              <a:t> </a:t>
            </a:r>
            <a:r>
              <a:rPr sz="3200" spc="-10" dirty="0"/>
              <a:t>вычислений»</a:t>
            </a:r>
          </a:p>
        </p:txBody>
      </p:sp>
      <p:sp>
        <p:nvSpPr>
          <p:cNvPr id="3" name="object 3"/>
          <p:cNvSpPr/>
          <p:nvPr/>
        </p:nvSpPr>
        <p:spPr>
          <a:xfrm>
            <a:off x="119336" y="1628800"/>
            <a:ext cx="11737304" cy="3096344"/>
          </a:xfrm>
          <a:custGeom>
            <a:avLst/>
            <a:gdLst/>
            <a:ahLst/>
            <a:cxnLst/>
            <a:rect l="l" t="t" r="r" b="b"/>
            <a:pathLst>
              <a:path w="8229600" h="4205605">
                <a:moveTo>
                  <a:pt x="0" y="0"/>
                </a:moveTo>
                <a:lnTo>
                  <a:pt x="0" y="4205478"/>
                </a:lnTo>
                <a:lnTo>
                  <a:pt x="8229600" y="4205478"/>
                </a:lnTo>
                <a:lnTo>
                  <a:pt x="8229600" y="0"/>
                </a:lnTo>
                <a:lnTo>
                  <a:pt x="0" y="0"/>
                </a:lnTo>
                <a:close/>
              </a:path>
            </a:pathLst>
          </a:custGeom>
          <a:ln w="15875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5360" y="1772816"/>
            <a:ext cx="11377264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spcBef>
                <a:spcPts val="1800"/>
              </a:spcBef>
              <a:buClr>
                <a:srgbClr val="010000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600" b="1" dirty="0">
                <a:latin typeface="Arial"/>
                <a:cs typeface="Arial"/>
              </a:rPr>
              <a:t>Рациональность вычислений </a:t>
            </a:r>
            <a:r>
              <a:rPr sz="3600" dirty="0">
                <a:latin typeface="Arial"/>
                <a:cs typeface="Arial"/>
              </a:rPr>
              <a:t>– </a:t>
            </a:r>
            <a:r>
              <a:rPr sz="3600" spc="-5" dirty="0" err="1">
                <a:latin typeface="Arial"/>
                <a:cs typeface="Arial"/>
              </a:rPr>
              <a:t>это</a:t>
            </a:r>
            <a:r>
              <a:rPr sz="3600" spc="-5" dirty="0">
                <a:latin typeface="Arial"/>
                <a:cs typeface="Arial"/>
              </a:rPr>
              <a:t> </a:t>
            </a:r>
            <a:r>
              <a:rPr sz="3600" spc="-5" dirty="0" err="1">
                <a:latin typeface="Arial"/>
                <a:cs typeface="Arial"/>
              </a:rPr>
              <a:t>выбор</a:t>
            </a:r>
            <a:r>
              <a:rPr lang="ru-RU" sz="3600" spc="-5" dirty="0">
                <a:latin typeface="Arial"/>
                <a:cs typeface="Arial"/>
              </a:rPr>
              <a:t> </a:t>
            </a:r>
            <a:r>
              <a:rPr sz="3600" dirty="0" err="1">
                <a:latin typeface="Arial"/>
                <a:cs typeface="Arial"/>
              </a:rPr>
              <a:t>тех</a:t>
            </a:r>
            <a:r>
              <a:rPr sz="3600" dirty="0">
                <a:latin typeface="Arial"/>
                <a:cs typeface="Arial"/>
              </a:rPr>
              <a:t> вычислительных операций из</a:t>
            </a:r>
            <a:r>
              <a:rPr sz="3600" spc="-10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возможных,  выполнение которых легче </a:t>
            </a:r>
            <a:r>
              <a:rPr sz="3600" spc="-5" dirty="0">
                <a:latin typeface="Arial"/>
                <a:cs typeface="Arial"/>
              </a:rPr>
              <a:t>других </a:t>
            </a:r>
            <a:r>
              <a:rPr sz="3600" dirty="0">
                <a:latin typeface="Arial"/>
                <a:cs typeface="Arial"/>
              </a:rPr>
              <a:t>и быстрее  приводит к </a:t>
            </a:r>
            <a:r>
              <a:rPr lang="ru-RU" sz="3600" dirty="0">
                <a:latin typeface="Arial"/>
                <a:cs typeface="Arial"/>
              </a:rPr>
              <a:t>правильному </a:t>
            </a:r>
            <a:r>
              <a:rPr sz="3600" dirty="0" err="1">
                <a:latin typeface="Arial"/>
                <a:cs typeface="Arial"/>
              </a:rPr>
              <a:t>результату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dirty="0" err="1">
                <a:latin typeface="Arial"/>
                <a:cs typeface="Arial"/>
              </a:rPr>
              <a:t>арифметического</a:t>
            </a:r>
            <a:r>
              <a:rPr sz="3600" dirty="0">
                <a:latin typeface="Arial"/>
                <a:cs typeface="Arial"/>
              </a:rPr>
              <a:t> </a:t>
            </a:r>
            <a:r>
              <a:rPr sz="3600" spc="-5" dirty="0" err="1">
                <a:latin typeface="Arial"/>
                <a:cs typeface="Arial"/>
              </a:rPr>
              <a:t>действия</a:t>
            </a:r>
            <a:r>
              <a:rPr sz="2800" spc="-5" dirty="0">
                <a:latin typeface="Arial"/>
                <a:cs typeface="Arial"/>
              </a:rPr>
              <a:t>.</a:t>
            </a:r>
            <a:endParaRPr lang="ru-RU" sz="2800" spc="-5" dirty="0">
              <a:latin typeface="Arial"/>
              <a:cs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DFAA71-EE56-4BCE-AD90-9C42262F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51966" y="1267080"/>
            <a:ext cx="1155953" cy="1512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650679" y="969709"/>
            <a:ext cx="1022350" cy="1674495"/>
            <a:chOff x="8126679" y="969708"/>
            <a:chExt cx="1022350" cy="1674495"/>
          </a:xfrm>
        </p:grpSpPr>
        <p:sp>
          <p:nvSpPr>
            <p:cNvPr id="4" name="object 4"/>
            <p:cNvSpPr/>
            <p:nvPr/>
          </p:nvSpPr>
          <p:spPr>
            <a:xfrm>
              <a:off x="8136000" y="979042"/>
              <a:ext cx="1007999" cy="16558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131441" y="974470"/>
              <a:ext cx="1012825" cy="1664970"/>
            </a:xfrm>
            <a:custGeom>
              <a:avLst/>
              <a:gdLst/>
              <a:ahLst/>
              <a:cxnLst/>
              <a:rect l="l" t="t" r="r" b="b"/>
              <a:pathLst>
                <a:path w="1012825" h="1664970">
                  <a:moveTo>
                    <a:pt x="0" y="1664969"/>
                  </a:moveTo>
                  <a:lnTo>
                    <a:pt x="0" y="0"/>
                  </a:lnTo>
                  <a:lnTo>
                    <a:pt x="1012558" y="0"/>
                  </a:lnTo>
                </a:path>
                <a:path w="1012825" h="1664970">
                  <a:moveTo>
                    <a:pt x="1012558" y="1664969"/>
                  </a:moveTo>
                  <a:lnTo>
                    <a:pt x="0" y="1664969"/>
                  </a:lnTo>
                </a:path>
              </a:pathLst>
            </a:custGeom>
            <a:ln w="9525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/>
          <p:nvPr/>
        </p:nvSpPr>
        <p:spPr>
          <a:xfrm>
            <a:off x="9679052" y="3427348"/>
            <a:ext cx="988949" cy="15110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3392" y="124017"/>
            <a:ext cx="10657184" cy="87459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 marR="5080" indent="163830" algn="ctr">
              <a:spcBef>
                <a:spcPts val="100"/>
              </a:spcBef>
            </a:pPr>
            <a:r>
              <a:rPr sz="2800" spc="-5" dirty="0">
                <a:solidFill>
                  <a:srgbClr val="0F07AF"/>
                </a:solidFill>
              </a:rPr>
              <a:t>Приемы </a:t>
            </a:r>
            <a:r>
              <a:rPr sz="2800" dirty="0">
                <a:solidFill>
                  <a:srgbClr val="0F07AF"/>
                </a:solidFill>
              </a:rPr>
              <a:t>рациональных вычислений  в </a:t>
            </a:r>
            <a:r>
              <a:rPr sz="2800" spc="-5" dirty="0">
                <a:solidFill>
                  <a:srgbClr val="0F07AF"/>
                </a:solidFill>
              </a:rPr>
              <a:t>УМК по </a:t>
            </a:r>
            <a:r>
              <a:rPr sz="2800" dirty="0">
                <a:solidFill>
                  <a:srgbClr val="0F07AF"/>
                </a:solidFill>
              </a:rPr>
              <a:t>математике </a:t>
            </a:r>
            <a:r>
              <a:rPr sz="2800" spc="-5" dirty="0">
                <a:solidFill>
                  <a:srgbClr val="0F07AF"/>
                </a:solidFill>
              </a:rPr>
              <a:t>для 5-11</a:t>
            </a:r>
            <a:r>
              <a:rPr sz="2800" spc="-55" dirty="0">
                <a:solidFill>
                  <a:srgbClr val="0F07AF"/>
                </a:solidFill>
              </a:rPr>
              <a:t> </a:t>
            </a:r>
            <a:r>
              <a:rPr sz="2800" spc="-5" dirty="0">
                <a:solidFill>
                  <a:srgbClr val="0F07AF"/>
                </a:solidFill>
              </a:rPr>
              <a:t>классов</a:t>
            </a:r>
            <a:endParaRPr sz="2800" dirty="0"/>
          </a:p>
        </p:txBody>
      </p:sp>
      <p:grpSp>
        <p:nvGrpSpPr>
          <p:cNvPr id="9" name="object 9"/>
          <p:cNvGrpSpPr/>
          <p:nvPr/>
        </p:nvGrpSpPr>
        <p:grpSpPr>
          <a:xfrm>
            <a:off x="5432882" y="2835720"/>
            <a:ext cx="1233170" cy="1831339"/>
            <a:chOff x="3908882" y="2835719"/>
            <a:chExt cx="1233170" cy="1831339"/>
          </a:xfrm>
        </p:grpSpPr>
        <p:sp>
          <p:nvSpPr>
            <p:cNvPr id="10" name="object 10"/>
            <p:cNvSpPr/>
            <p:nvPr/>
          </p:nvSpPr>
          <p:spPr>
            <a:xfrm>
              <a:off x="3991949" y="2851277"/>
              <a:ext cx="1134164" cy="17998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916819" y="2843657"/>
              <a:ext cx="1217295" cy="1815464"/>
            </a:xfrm>
            <a:custGeom>
              <a:avLst/>
              <a:gdLst/>
              <a:ahLst/>
              <a:cxnLst/>
              <a:rect l="l" t="t" r="r" b="b"/>
              <a:pathLst>
                <a:path w="1217295" h="1815464">
                  <a:moveTo>
                    <a:pt x="0" y="1815084"/>
                  </a:moveTo>
                  <a:lnTo>
                    <a:pt x="0" y="0"/>
                  </a:lnTo>
                  <a:lnTo>
                    <a:pt x="1216914" y="0"/>
                  </a:lnTo>
                  <a:lnTo>
                    <a:pt x="1216914" y="1815083"/>
                  </a:lnTo>
                  <a:lnTo>
                    <a:pt x="0" y="1815084"/>
                  </a:lnTo>
                  <a:close/>
                </a:path>
              </a:pathLst>
            </a:custGeom>
            <a:ln w="158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/>
          <p:nvPr/>
        </p:nvSpPr>
        <p:spPr>
          <a:xfrm>
            <a:off x="1524139" y="2956723"/>
            <a:ext cx="1071372" cy="16295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432883" y="4851971"/>
            <a:ext cx="1369695" cy="2012314"/>
            <a:chOff x="3908882" y="4851971"/>
            <a:chExt cx="1369695" cy="2012314"/>
          </a:xfrm>
        </p:grpSpPr>
        <p:sp>
          <p:nvSpPr>
            <p:cNvPr id="14" name="object 14"/>
            <p:cNvSpPr/>
            <p:nvPr/>
          </p:nvSpPr>
          <p:spPr>
            <a:xfrm>
              <a:off x="3924439" y="4867529"/>
              <a:ext cx="1338072" cy="19888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916819" y="4859909"/>
              <a:ext cx="1353820" cy="1996439"/>
            </a:xfrm>
            <a:custGeom>
              <a:avLst/>
              <a:gdLst/>
              <a:ahLst/>
              <a:cxnLst/>
              <a:rect l="l" t="t" r="r" b="b"/>
              <a:pathLst>
                <a:path w="1353820" h="1996440">
                  <a:moveTo>
                    <a:pt x="0" y="1996440"/>
                  </a:moveTo>
                  <a:lnTo>
                    <a:pt x="0" y="0"/>
                  </a:lnTo>
                  <a:lnTo>
                    <a:pt x="1353312" y="0"/>
                  </a:lnTo>
                  <a:lnTo>
                    <a:pt x="1353312" y="1996440"/>
                  </a:lnTo>
                </a:path>
              </a:pathLst>
            </a:custGeom>
            <a:ln w="158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524139" y="4806570"/>
            <a:ext cx="3862704" cy="2058035"/>
            <a:chOff x="139" y="4806569"/>
            <a:chExt cx="3862704" cy="2058035"/>
          </a:xfrm>
        </p:grpSpPr>
        <p:sp>
          <p:nvSpPr>
            <p:cNvPr id="17" name="object 17"/>
            <p:cNvSpPr/>
            <p:nvPr/>
          </p:nvSpPr>
          <p:spPr>
            <a:xfrm>
              <a:off x="1403743" y="4867528"/>
              <a:ext cx="1352550" cy="19888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396123" y="4859908"/>
              <a:ext cx="1367790" cy="1996439"/>
            </a:xfrm>
            <a:custGeom>
              <a:avLst/>
              <a:gdLst/>
              <a:ahLst/>
              <a:cxnLst/>
              <a:rect l="l" t="t" r="r" b="b"/>
              <a:pathLst>
                <a:path w="1367789" h="1996440">
                  <a:moveTo>
                    <a:pt x="0" y="1996439"/>
                  </a:moveTo>
                  <a:lnTo>
                    <a:pt x="0" y="0"/>
                  </a:lnTo>
                  <a:lnTo>
                    <a:pt x="1367789" y="0"/>
                  </a:lnTo>
                  <a:lnTo>
                    <a:pt x="1367790" y="1996439"/>
                  </a:lnTo>
                </a:path>
              </a:pathLst>
            </a:custGeom>
            <a:ln w="158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772295" y="5083175"/>
              <a:ext cx="1090422" cy="17731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39" y="4806569"/>
              <a:ext cx="1363980" cy="204977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524139" y="1050672"/>
            <a:ext cx="9143861" cy="3849624"/>
            <a:chOff x="139" y="1050671"/>
            <a:chExt cx="9143861" cy="3849624"/>
          </a:xfrm>
        </p:grpSpPr>
        <p:sp>
          <p:nvSpPr>
            <p:cNvPr id="22" name="object 22"/>
            <p:cNvSpPr/>
            <p:nvPr/>
          </p:nvSpPr>
          <p:spPr>
            <a:xfrm>
              <a:off x="139" y="1050671"/>
              <a:ext cx="1001413" cy="161467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258963" y="1340230"/>
              <a:ext cx="1145679" cy="151104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908187" y="1267078"/>
              <a:ext cx="920483" cy="12237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695044" y="2918771"/>
              <a:ext cx="1089467" cy="166485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619895" y="2843657"/>
              <a:ext cx="1190625" cy="1815464"/>
            </a:xfrm>
            <a:custGeom>
              <a:avLst/>
              <a:gdLst/>
              <a:ahLst/>
              <a:cxnLst/>
              <a:rect l="l" t="t" r="r" b="b"/>
              <a:pathLst>
                <a:path w="1190625" h="1815464">
                  <a:moveTo>
                    <a:pt x="0" y="1815084"/>
                  </a:moveTo>
                  <a:lnTo>
                    <a:pt x="0" y="0"/>
                  </a:lnTo>
                  <a:lnTo>
                    <a:pt x="1190243" y="0"/>
                  </a:lnTo>
                  <a:lnTo>
                    <a:pt x="1190243" y="1815084"/>
                  </a:lnTo>
                  <a:lnTo>
                    <a:pt x="0" y="1815084"/>
                  </a:lnTo>
                  <a:close/>
                </a:path>
              </a:pathLst>
            </a:custGeom>
            <a:ln w="158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547761" y="2922904"/>
              <a:ext cx="1054976" cy="151256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116469" y="3211702"/>
              <a:ext cx="1025804" cy="151256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700667" y="1123823"/>
              <a:ext cx="1276350" cy="164972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693047" y="1116202"/>
              <a:ext cx="1291590" cy="1664970"/>
            </a:xfrm>
            <a:custGeom>
              <a:avLst/>
              <a:gdLst/>
              <a:ahLst/>
              <a:cxnLst/>
              <a:rect l="l" t="t" r="r" b="b"/>
              <a:pathLst>
                <a:path w="1291589" h="1664970">
                  <a:moveTo>
                    <a:pt x="0" y="1664969"/>
                  </a:moveTo>
                  <a:lnTo>
                    <a:pt x="0" y="0"/>
                  </a:lnTo>
                  <a:lnTo>
                    <a:pt x="1291589" y="0"/>
                  </a:lnTo>
                  <a:lnTo>
                    <a:pt x="1291589" y="1664969"/>
                  </a:lnTo>
                  <a:lnTo>
                    <a:pt x="0" y="1664969"/>
                  </a:lnTo>
                  <a:close/>
                </a:path>
              </a:pathLst>
            </a:custGeom>
            <a:ln w="158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23989" y="1340230"/>
              <a:ext cx="961644" cy="151104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092823" y="1339469"/>
              <a:ext cx="1107947" cy="143865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172577" y="2563241"/>
              <a:ext cx="971423" cy="144018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255823" y="2918771"/>
              <a:ext cx="1048024" cy="166485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212219" y="2843657"/>
              <a:ext cx="1126490" cy="1815464"/>
            </a:xfrm>
            <a:custGeom>
              <a:avLst/>
              <a:gdLst/>
              <a:ahLst/>
              <a:cxnLst/>
              <a:rect l="l" t="t" r="r" b="b"/>
              <a:pathLst>
                <a:path w="1126489" h="1815464">
                  <a:moveTo>
                    <a:pt x="0" y="1815083"/>
                  </a:moveTo>
                  <a:lnTo>
                    <a:pt x="0" y="0"/>
                  </a:lnTo>
                  <a:lnTo>
                    <a:pt x="1126236" y="0"/>
                  </a:lnTo>
                  <a:lnTo>
                    <a:pt x="1126236" y="1815083"/>
                  </a:lnTo>
                  <a:lnTo>
                    <a:pt x="0" y="1815083"/>
                  </a:lnTo>
                  <a:close/>
                </a:path>
              </a:pathLst>
            </a:custGeom>
            <a:ln w="158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6443599" y="2922904"/>
              <a:ext cx="1030300" cy="152025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372745" y="3355721"/>
              <a:ext cx="1031824" cy="154457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7236091" y="2851276"/>
              <a:ext cx="1011199" cy="151638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7451725" y="3282569"/>
              <a:ext cx="1011199" cy="151638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004193" y="1123822"/>
              <a:ext cx="1248917" cy="160172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996573" y="1116202"/>
              <a:ext cx="1264285" cy="1617345"/>
            </a:xfrm>
            <a:custGeom>
              <a:avLst/>
              <a:gdLst/>
              <a:ahLst/>
              <a:cxnLst/>
              <a:rect l="l" t="t" r="r" b="b"/>
              <a:pathLst>
                <a:path w="1264285" h="1617345">
                  <a:moveTo>
                    <a:pt x="0" y="1616963"/>
                  </a:moveTo>
                  <a:lnTo>
                    <a:pt x="0" y="0"/>
                  </a:lnTo>
                  <a:lnTo>
                    <a:pt x="1264158" y="0"/>
                  </a:lnTo>
                  <a:lnTo>
                    <a:pt x="1264158" y="1616963"/>
                  </a:lnTo>
                  <a:lnTo>
                    <a:pt x="0" y="1616963"/>
                  </a:lnTo>
                  <a:close/>
                </a:path>
              </a:pathLst>
            </a:custGeom>
            <a:ln w="158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924439" y="1050671"/>
              <a:ext cx="1139952" cy="172592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object 44"/>
          <p:cNvSpPr/>
          <p:nvPr/>
        </p:nvSpPr>
        <p:spPr>
          <a:xfrm>
            <a:off x="6888619" y="5156327"/>
            <a:ext cx="1066800" cy="170002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025206" y="4995990"/>
            <a:ext cx="1263650" cy="1868805"/>
            <a:chOff x="6501206" y="4995989"/>
            <a:chExt cx="1263650" cy="1868805"/>
          </a:xfrm>
        </p:grpSpPr>
        <p:sp>
          <p:nvSpPr>
            <p:cNvPr id="46" name="object 46"/>
            <p:cNvSpPr/>
            <p:nvPr/>
          </p:nvSpPr>
          <p:spPr>
            <a:xfrm>
              <a:off x="6585973" y="5011547"/>
              <a:ext cx="1162931" cy="1844801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6509143" y="5003927"/>
              <a:ext cx="1247775" cy="1852930"/>
            </a:xfrm>
            <a:custGeom>
              <a:avLst/>
              <a:gdLst/>
              <a:ahLst/>
              <a:cxnLst/>
              <a:rect l="l" t="t" r="r" b="b"/>
              <a:pathLst>
                <a:path w="1247775" h="1852929">
                  <a:moveTo>
                    <a:pt x="0" y="1852422"/>
                  </a:moveTo>
                  <a:lnTo>
                    <a:pt x="0" y="0"/>
                  </a:lnTo>
                  <a:lnTo>
                    <a:pt x="1247394" y="0"/>
                  </a:lnTo>
                  <a:lnTo>
                    <a:pt x="1247394" y="1852422"/>
                  </a:lnTo>
                </a:path>
              </a:pathLst>
            </a:custGeom>
            <a:ln w="158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9420428" y="4995990"/>
            <a:ext cx="1256030" cy="1868805"/>
            <a:chOff x="7896428" y="4995989"/>
            <a:chExt cx="1256030" cy="1868805"/>
          </a:xfrm>
        </p:grpSpPr>
        <p:sp>
          <p:nvSpPr>
            <p:cNvPr id="49" name="object 49"/>
            <p:cNvSpPr/>
            <p:nvPr/>
          </p:nvSpPr>
          <p:spPr>
            <a:xfrm>
              <a:off x="7976573" y="5011547"/>
              <a:ext cx="1167426" cy="1844801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7904365" y="5003927"/>
              <a:ext cx="1240155" cy="1852930"/>
            </a:xfrm>
            <a:custGeom>
              <a:avLst/>
              <a:gdLst/>
              <a:ahLst/>
              <a:cxnLst/>
              <a:rect l="l" t="t" r="r" b="b"/>
              <a:pathLst>
                <a:path w="1240154" h="1852929">
                  <a:moveTo>
                    <a:pt x="0" y="1852422"/>
                  </a:moveTo>
                  <a:lnTo>
                    <a:pt x="0" y="0"/>
                  </a:lnTo>
                  <a:lnTo>
                    <a:pt x="1239634" y="0"/>
                  </a:lnTo>
                </a:path>
              </a:pathLst>
            </a:custGeom>
            <a:ln w="158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5CDC57-8C0E-4B84-96E2-402EA12D80F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algn="l"/>
            <a:fld id="{B6F15528-21DE-4FAA-801E-634DDDAF4B2B}" type="slidenum">
              <a:rPr lang="ru-RU" smtClean="0">
                <a:solidFill>
                  <a:srgbClr val="FF0000"/>
                </a:solidFill>
              </a:rPr>
              <a:pPr algn="l"/>
              <a:t>7</a:t>
            </a:fld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416" y="344785"/>
            <a:ext cx="10182886" cy="5668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spc="-5" dirty="0"/>
              <a:t>Свойства на форзацах</a:t>
            </a:r>
            <a:r>
              <a:rPr sz="3600" spc="-370" dirty="0"/>
              <a:t> </a:t>
            </a:r>
            <a:r>
              <a:rPr sz="3600" spc="-5" dirty="0"/>
              <a:t>учебников</a:t>
            </a:r>
            <a:endParaRPr sz="36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524140" y="979806"/>
            <a:ext cx="9143860" cy="3898391"/>
            <a:chOff x="139" y="979805"/>
            <a:chExt cx="9143860" cy="3898391"/>
          </a:xfrm>
        </p:grpSpPr>
        <p:sp>
          <p:nvSpPr>
            <p:cNvPr id="4" name="object 4"/>
            <p:cNvSpPr/>
            <p:nvPr/>
          </p:nvSpPr>
          <p:spPr>
            <a:xfrm>
              <a:off x="139" y="979805"/>
              <a:ext cx="4643628" cy="38983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716919" y="979805"/>
              <a:ext cx="4427080" cy="38877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343479" y="4995990"/>
            <a:ext cx="1307465" cy="1680845"/>
            <a:chOff x="1819478" y="4995989"/>
            <a:chExt cx="1307465" cy="1680845"/>
          </a:xfrm>
        </p:grpSpPr>
        <p:sp>
          <p:nvSpPr>
            <p:cNvPr id="9" name="object 9"/>
            <p:cNvSpPr/>
            <p:nvPr/>
          </p:nvSpPr>
          <p:spPr>
            <a:xfrm>
              <a:off x="1835035" y="5011547"/>
              <a:ext cx="1276350" cy="16497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27415" y="5003927"/>
              <a:ext cx="1291590" cy="1664970"/>
            </a:xfrm>
            <a:custGeom>
              <a:avLst/>
              <a:gdLst/>
              <a:ahLst/>
              <a:cxnLst/>
              <a:rect l="l" t="t" r="r" b="b"/>
              <a:pathLst>
                <a:path w="1291589" h="1664970">
                  <a:moveTo>
                    <a:pt x="0" y="1664970"/>
                  </a:moveTo>
                  <a:lnTo>
                    <a:pt x="0" y="0"/>
                  </a:lnTo>
                  <a:lnTo>
                    <a:pt x="1291589" y="0"/>
                  </a:lnTo>
                  <a:lnTo>
                    <a:pt x="1291590" y="1664970"/>
                  </a:lnTo>
                  <a:lnTo>
                    <a:pt x="0" y="1664970"/>
                  </a:lnTo>
                  <a:close/>
                </a:path>
              </a:pathLst>
            </a:custGeom>
            <a:ln w="15875">
              <a:solidFill>
                <a:srgbClr val="33CCC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881175" y="4995990"/>
            <a:ext cx="1280160" cy="1704975"/>
            <a:chOff x="6357175" y="4995989"/>
            <a:chExt cx="1280160" cy="1704975"/>
          </a:xfrm>
        </p:grpSpPr>
        <p:sp>
          <p:nvSpPr>
            <p:cNvPr id="12" name="object 12"/>
            <p:cNvSpPr/>
            <p:nvPr/>
          </p:nvSpPr>
          <p:spPr>
            <a:xfrm>
              <a:off x="6372745" y="5011547"/>
              <a:ext cx="1243735" cy="16733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365113" y="5003927"/>
              <a:ext cx="1264285" cy="1689100"/>
            </a:xfrm>
            <a:custGeom>
              <a:avLst/>
              <a:gdLst/>
              <a:ahLst/>
              <a:cxnLst/>
              <a:rect l="l" t="t" r="r" b="b"/>
              <a:pathLst>
                <a:path w="1264284" h="1689100">
                  <a:moveTo>
                    <a:pt x="0" y="1688592"/>
                  </a:moveTo>
                  <a:lnTo>
                    <a:pt x="0" y="0"/>
                  </a:lnTo>
                  <a:lnTo>
                    <a:pt x="1264157" y="0"/>
                  </a:lnTo>
                  <a:lnTo>
                    <a:pt x="1264157" y="1688592"/>
                  </a:lnTo>
                  <a:lnTo>
                    <a:pt x="0" y="1688592"/>
                  </a:lnTo>
                  <a:close/>
                </a:path>
              </a:pathLst>
            </a:custGeom>
            <a:ln w="158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097A4F-D8CB-439E-8F0D-05DE845015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algn="l"/>
            <a:fld id="{B6F15528-21DE-4FAA-801E-634DDDAF4B2B}" type="slidenum">
              <a:rPr lang="ru-RU" smtClean="0">
                <a:solidFill>
                  <a:srgbClr val="FF0000"/>
                </a:solidFill>
              </a:rPr>
              <a:pPr algn="l"/>
              <a:t>8</a:t>
            </a:fld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4717" y="185877"/>
            <a:ext cx="6847646" cy="427681"/>
          </a:xfrm>
          <a:prstGeom prst="rect">
            <a:avLst/>
          </a:prstGeom>
        </p:spPr>
        <p:txBody>
          <a:bodyPr vert="horz" wrap="square" lIns="0" tIns="12065" rIns="0" bIns="0" rtlCol="0" anchor="b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Приемы устных</a:t>
            </a:r>
            <a:r>
              <a:rPr spc="-5" dirty="0"/>
              <a:t> </a:t>
            </a:r>
            <a:r>
              <a:rPr spc="-10" dirty="0"/>
              <a:t>вычислений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13048" y="788379"/>
            <a:ext cx="4867275" cy="2585214"/>
            <a:chOff x="138" y="990264"/>
            <a:chExt cx="4356354" cy="2292304"/>
          </a:xfrm>
        </p:grpSpPr>
        <p:sp>
          <p:nvSpPr>
            <p:cNvPr id="4" name="object 4"/>
            <p:cNvSpPr/>
            <p:nvPr/>
          </p:nvSpPr>
          <p:spPr>
            <a:xfrm>
              <a:off x="138" y="990264"/>
              <a:ext cx="4356352" cy="10849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39" y="2124329"/>
              <a:ext cx="4356353" cy="1158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1B59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1523480" y="3429000"/>
            <a:ext cx="3943350" cy="33048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225362" y="1467168"/>
            <a:ext cx="3989704" cy="2450465"/>
            <a:chOff x="4701362" y="1467167"/>
            <a:chExt cx="3989704" cy="2450465"/>
          </a:xfrm>
        </p:grpSpPr>
        <p:sp>
          <p:nvSpPr>
            <p:cNvPr id="12" name="object 12"/>
            <p:cNvSpPr/>
            <p:nvPr/>
          </p:nvSpPr>
          <p:spPr>
            <a:xfrm>
              <a:off x="4796891" y="1522714"/>
              <a:ext cx="3818639" cy="22893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709299" y="1475105"/>
              <a:ext cx="3973829" cy="2434590"/>
            </a:xfrm>
            <a:custGeom>
              <a:avLst/>
              <a:gdLst/>
              <a:ahLst/>
              <a:cxnLst/>
              <a:rect l="l" t="t" r="r" b="b"/>
              <a:pathLst>
                <a:path w="3973829" h="2434590">
                  <a:moveTo>
                    <a:pt x="0" y="2434590"/>
                  </a:moveTo>
                  <a:lnTo>
                    <a:pt x="0" y="0"/>
                  </a:lnTo>
                  <a:lnTo>
                    <a:pt x="3973830" y="0"/>
                  </a:lnTo>
                  <a:lnTo>
                    <a:pt x="3973830" y="2434590"/>
                  </a:lnTo>
                  <a:lnTo>
                    <a:pt x="0" y="2434590"/>
                  </a:lnTo>
                  <a:close/>
                </a:path>
              </a:pathLst>
            </a:custGeom>
            <a:ln w="15874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409316" y="979043"/>
            <a:ext cx="1024255" cy="321883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80323" y="4602349"/>
            <a:ext cx="5184229" cy="20697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1B59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480944" y="4003421"/>
            <a:ext cx="1023619" cy="321242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652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3643DF-B53D-42D8-AA59-C34CACC0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70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41034</TotalTime>
  <Words>1859</Words>
  <Application>Microsoft Office PowerPoint</Application>
  <PresentationFormat>Широкоэкранный</PresentationFormat>
  <Paragraphs>409</Paragraphs>
  <Slides>52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Arial</vt:lpstr>
      <vt:lpstr>Arial Black</vt:lpstr>
      <vt:lpstr>Calibri</vt:lpstr>
      <vt:lpstr>Cambria Math</vt:lpstr>
      <vt:lpstr>Symbol</vt:lpstr>
      <vt:lpstr>Times New Roman</vt:lpstr>
      <vt:lpstr>Главная</vt:lpstr>
      <vt:lpstr>1_Главная</vt:lpstr>
      <vt:lpstr>2_Главная</vt:lpstr>
      <vt:lpstr>Считать в уме (с умом)</vt:lpstr>
      <vt:lpstr>Мозг ленив</vt:lpstr>
      <vt:lpstr>Мозг пластичен</vt:lpstr>
      <vt:lpstr>Давайте же будем квалифицированными пользователями, знающими сильные и слабые свойства собственного уникального мозга, и пусть это сделает нашу жизнь более долгой, эффективной и счастливой.  Вячеслав Дубынин</vt:lpstr>
      <vt:lpstr>Цитаты великих математиков</vt:lpstr>
      <vt:lpstr>Понятие «рациональность вычислений»</vt:lpstr>
      <vt:lpstr>Приемы рациональных вычислений  в УМК по математике для 5-11 классов</vt:lpstr>
      <vt:lpstr>Свойства на форзацах учебников</vt:lpstr>
      <vt:lpstr>Приемы устных вычислений</vt:lpstr>
      <vt:lpstr>Свойства действий с нулем и единицей</vt:lpstr>
      <vt:lpstr>Свойства арифметических действий</vt:lpstr>
      <vt:lpstr>Свойства арифметических действий</vt:lpstr>
      <vt:lpstr>Свойства арифметических действий</vt:lpstr>
      <vt:lpstr>Свойства арифметических действий</vt:lpstr>
      <vt:lpstr>Свойства арифметических действий</vt:lpstr>
      <vt:lpstr>Свойства арифметических действий</vt:lpstr>
      <vt:lpstr>Свойства арифметических действий (a + b)c = ac + bc</vt:lpstr>
      <vt:lpstr>Свойства арифметических действий</vt:lpstr>
      <vt:lpstr>Презентация PowerPoint</vt:lpstr>
      <vt:lpstr>Прием дополнения до круглых чисел</vt:lpstr>
      <vt:lpstr>Прием дополнения до круглых чисел</vt:lpstr>
      <vt:lpstr>Прием сложения Гаусса</vt:lpstr>
      <vt:lpstr>Прием сложения Гаусса</vt:lpstr>
      <vt:lpstr>Прием сложения Гаусса</vt:lpstr>
      <vt:lpstr>Презентация PowerPoint</vt:lpstr>
      <vt:lpstr>Презентация PowerPoint</vt:lpstr>
      <vt:lpstr>Правила возведения в квадрат чисел,  содержащих 5</vt:lpstr>
      <vt:lpstr>Прием умножения на 11</vt:lpstr>
      <vt:lpstr>Приемы сравнения обыкновенных</vt:lpstr>
      <vt:lpstr>Приемы сравнения обыкновенных дробей</vt:lpstr>
      <vt:lpstr>Формулы сокращенного умножения</vt:lpstr>
      <vt:lpstr>Нахождение НОД двух чисел</vt:lpstr>
      <vt:lpstr>Свойства корней</vt:lpstr>
      <vt:lpstr>приёмы рациональных вычислений</vt:lpstr>
      <vt:lpstr>Применение приемов рациональных вычислений</vt:lpstr>
      <vt:lpstr>текстовая задача</vt:lpstr>
      <vt:lpstr>Исследование функций</vt:lpstr>
      <vt:lpstr>Математические фокусы:   Умножение числа на 11</vt:lpstr>
      <vt:lpstr>Математические фокусы:   умножение на себя  некоторых двузначных чисел:  15*15, 25*25, 35*35 и т.д.</vt:lpstr>
      <vt:lpstr>Математические фокусы:   Умножение некоторых двузначных чисел</vt:lpstr>
      <vt:lpstr>пробуем:</vt:lpstr>
      <vt:lpstr>   Математические фокусы:  быстрое умножение способом изменения множителей</vt:lpstr>
      <vt:lpstr>Вычислить:</vt:lpstr>
      <vt:lpstr>Прием для сложения чисел: Округление одного или нескольких слагаемых.</vt:lpstr>
      <vt:lpstr>вычислить</vt:lpstr>
      <vt:lpstr>Приём:  Применение ФОРМУЛ СОКРАЩЕННОГО УМНОЖЕНИЯ</vt:lpstr>
      <vt:lpstr>Вычислить:</vt:lpstr>
      <vt:lpstr>Умножение однозначного или двухзначного числа на 37</vt:lpstr>
      <vt:lpstr>Легко запомнить!!!</vt:lpstr>
      <vt:lpstr>статья: Рациональные вычисления в курсе математики начальных классов Т.Е. Демидова, А.П. Тонких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Yurai</dc:creator>
  <cp:lastModifiedBy>Библио</cp:lastModifiedBy>
  <cp:revision>1568</cp:revision>
  <dcterms:created xsi:type="dcterms:W3CDTF">2016-06-12T13:48:08Z</dcterms:created>
  <dcterms:modified xsi:type="dcterms:W3CDTF">2023-02-25T08:20:43Z</dcterms:modified>
</cp:coreProperties>
</file>